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21"/>
  </p:notesMasterIdLst>
  <p:sldIdLst>
    <p:sldId id="278" r:id="rId2"/>
    <p:sldId id="295" r:id="rId3"/>
    <p:sldId id="279" r:id="rId4"/>
    <p:sldId id="280" r:id="rId5"/>
    <p:sldId id="281" r:id="rId6"/>
    <p:sldId id="297" r:id="rId7"/>
    <p:sldId id="284" r:id="rId8"/>
    <p:sldId id="298" r:id="rId9"/>
    <p:sldId id="304" r:id="rId10"/>
    <p:sldId id="282" r:id="rId11"/>
    <p:sldId id="301" r:id="rId12"/>
    <p:sldId id="285" r:id="rId13"/>
    <p:sldId id="299" r:id="rId14"/>
    <p:sldId id="289" r:id="rId15"/>
    <p:sldId id="302" r:id="rId16"/>
    <p:sldId id="290" r:id="rId17"/>
    <p:sldId id="303" r:id="rId18"/>
    <p:sldId id="294" r:id="rId19"/>
    <p:sldId id="293" r:id="rId20"/>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9" autoAdjust="0"/>
  </p:normalViewPr>
  <p:slideViewPr>
    <p:cSldViewPr snapToGrid="0" snapToObjects="1">
      <p:cViewPr varScale="1">
        <p:scale>
          <a:sx n="85" d="100"/>
          <a:sy n="85" d="100"/>
        </p:scale>
        <p:origin x="590" y="62"/>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e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en-US"/>
              <a:t>Click to edit Master title style</a:t>
            </a:r>
            <a:endParaRPr lang="en-US" dirty="0"/>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en-US"/>
              <a:t>Click to edit Master title style</a:t>
            </a:r>
            <a:endParaRPr lang="en-US" dirty="0"/>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a:t>Click to edit Master title style</a:t>
            </a:r>
            <a:endParaRPr lang="en-US" dirty="0"/>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en-US"/>
              <a:t>Click to edit Master title style</a:t>
            </a:r>
            <a:endParaRPr lang="en-US" dirty="0"/>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ieeexplore.ieee.org/search/searchresult.jsp?newsearch=true&amp;queryText=web%20scrapping" TargetMode="External"/><Relationship Id="rId2" Type="http://schemas.openxmlformats.org/officeDocument/2006/relationships/hyperlink" Target="https://www.seobility.net/en/wiki/CronJob" TargetMode="Externa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a:xfrm>
            <a:off x="3403092" y="2005584"/>
            <a:ext cx="5385816" cy="1225296"/>
          </a:xfrm>
        </p:spPr>
        <p:txBody>
          <a:bodyPr/>
          <a:lstStyle/>
          <a:p>
            <a:r>
              <a:rPr lang="en-US" sz="4400" b="1" dirty="0">
                <a:latin typeface="Times New Roman" panose="02020603050405020304"/>
                <a:ea typeface="Times New Roman" panose="02020603050405020304"/>
                <a:cs typeface="Times New Roman" panose="02020603050405020304"/>
                <a:sym typeface="Times New Roman" panose="02020603050405020304"/>
              </a:rPr>
              <a:t>ONLINE </a:t>
            </a:r>
            <a:r>
              <a:rPr lang="en-IN" altLang="en-US" sz="4400" b="1" dirty="0">
                <a:latin typeface="Times New Roman" panose="02020603050405020304"/>
                <a:ea typeface="Times New Roman" panose="02020603050405020304"/>
                <a:cs typeface="Times New Roman" panose="02020603050405020304"/>
                <a:sym typeface="Times New Roman" panose="02020603050405020304"/>
              </a:rPr>
              <a:t>JOB NOTIFIER</a:t>
            </a:r>
            <a:endParaRPr lang="en-US" dirty="0"/>
          </a:p>
        </p:txBody>
      </p:sp>
    </p:spTree>
    <p:extLst>
      <p:ext uri="{BB962C8B-B14F-4D97-AF65-F5344CB8AC3E}">
        <p14:creationId xmlns:p14="http://schemas.microsoft.com/office/powerpoint/2010/main" val="2131568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a:xfrm>
            <a:off x="3065927" y="731520"/>
            <a:ext cx="8291815" cy="939143"/>
          </a:xfrm>
        </p:spPr>
        <p:txBody>
          <a:bodyPr/>
          <a:lstStyle/>
          <a:p>
            <a:r>
              <a:rPr lang="en-US" sz="2800" dirty="0"/>
              <a:t>Software and hardware requirements</a:t>
            </a:r>
          </a:p>
        </p:txBody>
      </p:sp>
      <p:sp>
        <p:nvSpPr>
          <p:cNvPr id="23" name="Slide Number Placeholder 22">
            <a:extLst>
              <a:ext uri="{FF2B5EF4-FFF2-40B4-BE49-F238E27FC236}">
                <a16:creationId xmlns:a16="http://schemas.microsoft.com/office/drawing/2014/main" id="{94FF72B7-0438-3641-5939-75128934B0DF}"/>
              </a:ext>
            </a:extLst>
          </p:cNvPr>
          <p:cNvSpPr>
            <a:spLocks noGrp="1"/>
          </p:cNvSpPr>
          <p:nvPr>
            <p:ph type="sldNum" sz="quarter" idx="12"/>
          </p:nvPr>
        </p:nvSpPr>
        <p:spPr/>
        <p:txBody>
          <a:bodyPr/>
          <a:lstStyle/>
          <a:p>
            <a:fld id="{48F63A3B-78C7-47BE-AE5E-E10140E04643}" type="slidenum">
              <a:rPr lang="en-US" smtClean="0"/>
              <a:t>10</a:t>
            </a:fld>
            <a:endParaRPr lang="en-US" dirty="0"/>
          </a:p>
        </p:txBody>
      </p:sp>
      <p:sp>
        <p:nvSpPr>
          <p:cNvPr id="12" name="TextBox 11">
            <a:extLst>
              <a:ext uri="{FF2B5EF4-FFF2-40B4-BE49-F238E27FC236}">
                <a16:creationId xmlns:a16="http://schemas.microsoft.com/office/drawing/2014/main" id="{F6C5BB19-84B6-6A54-164B-F54ACA39B207}"/>
              </a:ext>
            </a:extLst>
          </p:cNvPr>
          <p:cNvSpPr txBox="1"/>
          <p:nvPr/>
        </p:nvSpPr>
        <p:spPr>
          <a:xfrm>
            <a:off x="3065928" y="1757081"/>
            <a:ext cx="8291815" cy="2831544"/>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Domain: Web Scraping</a:t>
            </a:r>
          </a:p>
          <a:p>
            <a:pPr marL="342900" indent="-342900">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Processor:i3,i5,i7</a:t>
            </a:r>
          </a:p>
          <a:p>
            <a:pPr marL="342900" indent="-342900">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RAM:4GB/8GB</a:t>
            </a:r>
          </a:p>
          <a:p>
            <a:pPr marL="342900" indent="-342900">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Operating System : Windows 11</a:t>
            </a:r>
          </a:p>
          <a:p>
            <a:pPr marL="342900" indent="-342900">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Technology : JavaScript, Node </a:t>
            </a:r>
            <a:r>
              <a:rPr lang="en-IN" altLang="en-US" sz="2000" dirty="0" err="1">
                <a:latin typeface="Times New Roman" panose="02020603050405020304" pitchFamily="18" charset="0"/>
                <a:cs typeface="Times New Roman" panose="02020603050405020304" pitchFamily="18" charset="0"/>
              </a:rPr>
              <a:t>Js,React</a:t>
            </a:r>
            <a:r>
              <a:rPr lang="en-IN" altLang="en-US" sz="2000" dirty="0">
                <a:latin typeface="Times New Roman" panose="02020603050405020304" pitchFamily="18" charset="0"/>
                <a:cs typeface="Times New Roman" panose="02020603050405020304" pitchFamily="18" charset="0"/>
              </a:rPr>
              <a:t> </a:t>
            </a:r>
            <a:r>
              <a:rPr lang="en-IN" altLang="en-US" sz="2000" dirty="0" err="1">
                <a:latin typeface="Times New Roman" panose="02020603050405020304" pitchFamily="18" charset="0"/>
                <a:cs typeface="Times New Roman" panose="02020603050405020304" pitchFamily="18" charset="0"/>
              </a:rPr>
              <a:t>Js</a:t>
            </a:r>
            <a:endParaRPr lang="en-IN" alt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altLang="en-US" sz="2000" dirty="0">
                <a:latin typeface="Times New Roman" panose="02020603050405020304" pitchFamily="18" charset="0"/>
                <a:cs typeface="Times New Roman" panose="02020603050405020304" pitchFamily="18" charset="0"/>
              </a:rPr>
              <a:t>IDE:VS Code</a:t>
            </a:r>
          </a:p>
          <a:p>
            <a:pPr marL="342900" indent="-342900">
              <a:buFont typeface="Arial" panose="020B0604020202020204" pitchFamily="34" charset="0"/>
              <a:buChar char="•"/>
            </a:pPr>
            <a:r>
              <a:rPr lang="en-IN" altLang="en-US" sz="2000">
                <a:latin typeface="Times New Roman" panose="02020603050405020304" pitchFamily="18" charset="0"/>
                <a:cs typeface="Times New Roman" panose="02020603050405020304" pitchFamily="18" charset="0"/>
                <a:sym typeface="+mn-ea"/>
              </a:rPr>
              <a:t>Packages:</a:t>
            </a:r>
            <a:r>
              <a:rPr lang="en-US" sz="2000" dirty="0">
                <a:latin typeface="Times New Roman" panose="02020603050405020304" pitchFamily="18" charset="0"/>
                <a:cs typeface="Times New Roman" panose="02020603050405020304" pitchFamily="18" charset="0"/>
                <a:sym typeface="+mn-ea"/>
              </a:rPr>
              <a:t> cheerio</a:t>
            </a:r>
            <a:r>
              <a:rPr lang="en-IN" altLang="en-US" sz="2000" dirty="0">
                <a:latin typeface="Times New Roman" panose="02020603050405020304" pitchFamily="18" charset="0"/>
                <a:cs typeface="Times New Roman" panose="02020603050405020304" pitchFamily="18" charset="0"/>
                <a:sym typeface="+mn-ea"/>
              </a:rPr>
              <a:t>.</a:t>
            </a:r>
            <a:r>
              <a:rPr lang="en-IN" altLang="en-US" sz="2000" dirty="0" err="1">
                <a:latin typeface="Times New Roman" panose="02020603050405020304" pitchFamily="18" charset="0"/>
                <a:cs typeface="Times New Roman" panose="02020603050405020304" pitchFamily="18" charset="0"/>
                <a:sym typeface="+mn-ea"/>
              </a:rPr>
              <a:t>js</a:t>
            </a:r>
            <a:r>
              <a:rPr lang="en-IN" altLang="en-US" sz="2000" dirty="0">
                <a:latin typeface="Times New Roman" panose="02020603050405020304" pitchFamily="18" charset="0"/>
                <a:cs typeface="Times New Roman" panose="02020603050405020304" pitchFamily="18" charset="0"/>
                <a:sym typeface="+mn-ea"/>
              </a:rPr>
              <a:t>, </a:t>
            </a:r>
            <a:r>
              <a:rPr lang="en-IN" altLang="en-US" sz="2000" dirty="0" err="1">
                <a:latin typeface="Times New Roman" panose="02020603050405020304" pitchFamily="18" charset="0"/>
                <a:cs typeface="Times New Roman" panose="02020603050405020304" pitchFamily="18" charset="0"/>
                <a:sym typeface="+mn-ea"/>
              </a:rPr>
              <a:t>cron</a:t>
            </a:r>
            <a:r>
              <a:rPr lang="en-IN" altLang="en-US" sz="2000" dirty="0">
                <a:latin typeface="Times New Roman" panose="02020603050405020304" pitchFamily="18" charset="0"/>
                <a:cs typeface="Times New Roman" panose="02020603050405020304" pitchFamily="18" charset="0"/>
                <a:sym typeface="+mn-ea"/>
              </a:rPr>
              <a:t> - job , nodemailer, shell.js, selenium web driver, </a:t>
            </a:r>
            <a:r>
              <a:rPr lang="en-IN" altLang="en-US" sz="2000" dirty="0" err="1">
                <a:latin typeface="Times New Roman" panose="02020603050405020304" pitchFamily="18" charset="0"/>
                <a:cs typeface="Times New Roman" panose="02020603050405020304" pitchFamily="18" charset="0"/>
                <a:sym typeface="+mn-ea"/>
              </a:rPr>
              <a:t>cors</a:t>
            </a:r>
            <a:r>
              <a:rPr lang="en-IN" altLang="en-US" sz="2000" dirty="0">
                <a:latin typeface="Times New Roman" panose="02020603050405020304" pitchFamily="18" charset="0"/>
                <a:cs typeface="Times New Roman" panose="02020603050405020304" pitchFamily="18" charset="0"/>
                <a:sym typeface="+mn-ea"/>
              </a:rPr>
              <a:t>, axios.</a:t>
            </a:r>
            <a:endParaRPr lang="en-IN" altLang="en-US" sz="2000" dirty="0">
              <a:latin typeface="Times New Roman" panose="02020603050405020304" pitchFamily="18" charset="0"/>
              <a:cs typeface="Times New Roman" panose="02020603050405020304" pitchFamily="18" charset="0"/>
            </a:endParaRPr>
          </a:p>
          <a:p>
            <a:pPr>
              <a:buFont typeface="Wingdings" panose="05000000000000000000" charset="0"/>
              <a:buChar char="§"/>
            </a:pPr>
            <a:endParaRPr lang="en-US" dirty="0"/>
          </a:p>
        </p:txBody>
      </p:sp>
    </p:spTree>
    <p:extLst>
      <p:ext uri="{BB962C8B-B14F-4D97-AF65-F5344CB8AC3E}">
        <p14:creationId xmlns:p14="http://schemas.microsoft.com/office/powerpoint/2010/main" val="68568106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C09F16-6D23-666F-6800-8FC697831948}"/>
              </a:ext>
            </a:extLst>
          </p:cNvPr>
          <p:cNvSpPr>
            <a:spLocks noGrp="1"/>
          </p:cNvSpPr>
          <p:nvPr>
            <p:ph type="title"/>
          </p:nvPr>
        </p:nvSpPr>
        <p:spPr>
          <a:xfrm>
            <a:off x="624481" y="347472"/>
            <a:ext cx="10671048" cy="768096"/>
          </a:xfrm>
        </p:spPr>
        <p:txBody>
          <a:bodyPr/>
          <a:lstStyle/>
          <a:p>
            <a:r>
              <a:rPr lang="en-US" sz="2800" dirty="0"/>
              <a:t>implementation</a:t>
            </a:r>
          </a:p>
        </p:txBody>
      </p:sp>
      <p:sp>
        <p:nvSpPr>
          <p:cNvPr id="74" name="Slide Number Placeholder 73">
            <a:extLst>
              <a:ext uri="{FF2B5EF4-FFF2-40B4-BE49-F238E27FC236}">
                <a16:creationId xmlns:a16="http://schemas.microsoft.com/office/drawing/2014/main" id="{B964C6B0-844C-A964-2B74-46CF893E1381}"/>
              </a:ext>
            </a:extLst>
          </p:cNvPr>
          <p:cNvSpPr>
            <a:spLocks noGrp="1"/>
          </p:cNvSpPr>
          <p:nvPr>
            <p:ph type="sldNum" sz="quarter" idx="12"/>
          </p:nvPr>
        </p:nvSpPr>
        <p:spPr/>
        <p:txBody>
          <a:bodyPr/>
          <a:lstStyle/>
          <a:p>
            <a:fld id="{48F63A3B-78C7-47BE-AE5E-E10140E04643}" type="slidenum">
              <a:rPr lang="en-US" smtClean="0"/>
              <a:pPr/>
              <a:t>11</a:t>
            </a:fld>
            <a:endParaRPr lang="en-US" dirty="0"/>
          </a:p>
        </p:txBody>
      </p:sp>
      <p:pic>
        <p:nvPicPr>
          <p:cNvPr id="2" name="Picture 1">
            <a:extLst>
              <a:ext uri="{FF2B5EF4-FFF2-40B4-BE49-F238E27FC236}">
                <a16:creationId xmlns:a16="http://schemas.microsoft.com/office/drawing/2014/main" id="{F3094C4F-E033-7FB8-D88A-DA75CF218E72}"/>
              </a:ext>
            </a:extLst>
          </p:cNvPr>
          <p:cNvPicPr>
            <a:picLocks noChangeAspect="1"/>
          </p:cNvPicPr>
          <p:nvPr/>
        </p:nvPicPr>
        <p:blipFill rotWithShape="1">
          <a:blip r:embed="rId2"/>
          <a:srcRect b="7316"/>
          <a:stretch/>
        </p:blipFill>
        <p:spPr>
          <a:xfrm>
            <a:off x="1345870" y="1646723"/>
            <a:ext cx="9599498" cy="5004543"/>
          </a:xfrm>
          <a:prstGeom prst="rect">
            <a:avLst/>
          </a:prstGeom>
        </p:spPr>
      </p:pic>
      <p:sp>
        <p:nvSpPr>
          <p:cNvPr id="3" name="TextBox 2">
            <a:extLst>
              <a:ext uri="{FF2B5EF4-FFF2-40B4-BE49-F238E27FC236}">
                <a16:creationId xmlns:a16="http://schemas.microsoft.com/office/drawing/2014/main" id="{9E406E08-D485-D52C-0E7B-A509EDFE50BC}"/>
              </a:ext>
            </a:extLst>
          </p:cNvPr>
          <p:cNvSpPr txBox="1"/>
          <p:nvPr/>
        </p:nvSpPr>
        <p:spPr>
          <a:xfrm>
            <a:off x="1345870" y="1179577"/>
            <a:ext cx="9599498" cy="400110"/>
          </a:xfrm>
          <a:prstGeom prst="rect">
            <a:avLst/>
          </a:prstGeom>
          <a:noFill/>
        </p:spPr>
        <p:txBody>
          <a:bodyPr wrap="square" rtlCol="0">
            <a:spAutoFit/>
          </a:bodyPr>
          <a:lstStyle/>
          <a:p>
            <a:pPr marL="342900" indent="-342900">
              <a:buFont typeface="Arial" panose="020B0604020202020204" pitchFamily="34" charset="0"/>
              <a:buChar char="•"/>
            </a:pPr>
            <a:r>
              <a:rPr lang="en-IN" sz="2000" dirty="0"/>
              <a:t>This is the frontend application where the user needs to enter their details.</a:t>
            </a:r>
          </a:p>
        </p:txBody>
      </p:sp>
    </p:spTree>
    <p:extLst>
      <p:ext uri="{BB962C8B-B14F-4D97-AF65-F5344CB8AC3E}">
        <p14:creationId xmlns:p14="http://schemas.microsoft.com/office/powerpoint/2010/main" val="72999324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C09F16-6D23-666F-6800-8FC697831948}"/>
              </a:ext>
            </a:extLst>
          </p:cNvPr>
          <p:cNvSpPr>
            <a:spLocks noGrp="1"/>
          </p:cNvSpPr>
          <p:nvPr>
            <p:ph type="title"/>
          </p:nvPr>
        </p:nvSpPr>
        <p:spPr>
          <a:xfrm>
            <a:off x="624481" y="347472"/>
            <a:ext cx="10671048" cy="768096"/>
          </a:xfrm>
        </p:spPr>
        <p:txBody>
          <a:bodyPr/>
          <a:lstStyle/>
          <a:p>
            <a:r>
              <a:rPr lang="en-US" sz="2800" dirty="0"/>
              <a:t>implementation</a:t>
            </a:r>
          </a:p>
        </p:txBody>
      </p:sp>
      <p:sp>
        <p:nvSpPr>
          <p:cNvPr id="74" name="Slide Number Placeholder 73">
            <a:extLst>
              <a:ext uri="{FF2B5EF4-FFF2-40B4-BE49-F238E27FC236}">
                <a16:creationId xmlns:a16="http://schemas.microsoft.com/office/drawing/2014/main" id="{B964C6B0-844C-A964-2B74-46CF893E1381}"/>
              </a:ext>
            </a:extLst>
          </p:cNvPr>
          <p:cNvSpPr>
            <a:spLocks noGrp="1"/>
          </p:cNvSpPr>
          <p:nvPr>
            <p:ph type="sldNum" sz="quarter" idx="12"/>
          </p:nvPr>
        </p:nvSpPr>
        <p:spPr/>
        <p:txBody>
          <a:bodyPr/>
          <a:lstStyle/>
          <a:p>
            <a:fld id="{48F63A3B-78C7-47BE-AE5E-E10140E04643}" type="slidenum">
              <a:rPr lang="en-US" smtClean="0"/>
              <a:pPr/>
              <a:t>12</a:t>
            </a:fld>
            <a:endParaRPr lang="en-US" dirty="0"/>
          </a:p>
        </p:txBody>
      </p:sp>
      <p:pic>
        <p:nvPicPr>
          <p:cNvPr id="40" name="Picture 39">
            <a:extLst>
              <a:ext uri="{FF2B5EF4-FFF2-40B4-BE49-F238E27FC236}">
                <a16:creationId xmlns:a16="http://schemas.microsoft.com/office/drawing/2014/main" id="{6718C6E7-6958-061B-76B3-1C19F603A272}"/>
              </a:ext>
            </a:extLst>
          </p:cNvPr>
          <p:cNvPicPr>
            <a:picLocks noChangeAspect="1"/>
          </p:cNvPicPr>
          <p:nvPr/>
        </p:nvPicPr>
        <p:blipFill rotWithShape="1">
          <a:blip r:embed="rId2"/>
          <a:srcRect b="8093"/>
          <a:stretch/>
        </p:blipFill>
        <p:spPr>
          <a:xfrm>
            <a:off x="1299253" y="1981200"/>
            <a:ext cx="9646115" cy="4685842"/>
          </a:xfrm>
          <a:prstGeom prst="rect">
            <a:avLst/>
          </a:prstGeom>
        </p:spPr>
      </p:pic>
      <p:sp>
        <p:nvSpPr>
          <p:cNvPr id="41" name="TextBox 40">
            <a:extLst>
              <a:ext uri="{FF2B5EF4-FFF2-40B4-BE49-F238E27FC236}">
                <a16:creationId xmlns:a16="http://schemas.microsoft.com/office/drawing/2014/main" id="{50CA4613-D817-FA38-880C-859B62DC261D}"/>
              </a:ext>
            </a:extLst>
          </p:cNvPr>
          <p:cNvSpPr txBox="1"/>
          <p:nvPr/>
        </p:nvSpPr>
        <p:spPr>
          <a:xfrm>
            <a:off x="1345870" y="970738"/>
            <a:ext cx="9599498" cy="1015663"/>
          </a:xfrm>
          <a:prstGeom prst="rect">
            <a:avLst/>
          </a:prstGeom>
          <a:noFill/>
        </p:spPr>
        <p:txBody>
          <a:bodyPr wrap="square" rtlCol="0">
            <a:spAutoFit/>
          </a:bodyPr>
          <a:lstStyle/>
          <a:p>
            <a:pPr marL="342900" indent="-342900">
              <a:buFont typeface="Arial" panose="020B0604020202020204" pitchFamily="34" charset="0"/>
              <a:buChar char="•"/>
            </a:pPr>
            <a:r>
              <a:rPr lang="en-IN" sz="2000" dirty="0"/>
              <a:t>The updates will be sent to the given email id as per the location and role mentioned. As per the inputs given in the scheduling cycle, the updates will be sent every week to the user in the given time and day.</a:t>
            </a:r>
          </a:p>
        </p:txBody>
      </p:sp>
    </p:spTree>
    <p:extLst>
      <p:ext uri="{BB962C8B-B14F-4D97-AF65-F5344CB8AC3E}">
        <p14:creationId xmlns:p14="http://schemas.microsoft.com/office/powerpoint/2010/main" val="2011930182"/>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C09F16-6D23-666F-6800-8FC697831948}"/>
              </a:ext>
            </a:extLst>
          </p:cNvPr>
          <p:cNvSpPr>
            <a:spLocks noGrp="1"/>
          </p:cNvSpPr>
          <p:nvPr>
            <p:ph type="title"/>
          </p:nvPr>
        </p:nvSpPr>
        <p:spPr>
          <a:xfrm>
            <a:off x="624481" y="347472"/>
            <a:ext cx="10671048" cy="768096"/>
          </a:xfrm>
        </p:spPr>
        <p:txBody>
          <a:bodyPr/>
          <a:lstStyle/>
          <a:p>
            <a:r>
              <a:rPr lang="en-US" sz="2800" dirty="0"/>
              <a:t>implementation</a:t>
            </a:r>
          </a:p>
        </p:txBody>
      </p:sp>
      <p:sp>
        <p:nvSpPr>
          <p:cNvPr id="74" name="Slide Number Placeholder 73">
            <a:extLst>
              <a:ext uri="{FF2B5EF4-FFF2-40B4-BE49-F238E27FC236}">
                <a16:creationId xmlns:a16="http://schemas.microsoft.com/office/drawing/2014/main" id="{B964C6B0-844C-A964-2B74-46CF893E1381}"/>
              </a:ext>
            </a:extLst>
          </p:cNvPr>
          <p:cNvSpPr>
            <a:spLocks noGrp="1"/>
          </p:cNvSpPr>
          <p:nvPr>
            <p:ph type="sldNum" sz="quarter" idx="12"/>
          </p:nvPr>
        </p:nvSpPr>
        <p:spPr/>
        <p:txBody>
          <a:bodyPr/>
          <a:lstStyle/>
          <a:p>
            <a:fld id="{48F63A3B-78C7-47BE-AE5E-E10140E04643}" type="slidenum">
              <a:rPr lang="en-US" smtClean="0"/>
              <a:pPr/>
              <a:t>13</a:t>
            </a:fld>
            <a:endParaRPr lang="en-US" dirty="0"/>
          </a:p>
        </p:txBody>
      </p:sp>
      <p:pic>
        <p:nvPicPr>
          <p:cNvPr id="2" name="Picture 1">
            <a:extLst>
              <a:ext uri="{FF2B5EF4-FFF2-40B4-BE49-F238E27FC236}">
                <a16:creationId xmlns:a16="http://schemas.microsoft.com/office/drawing/2014/main" id="{9101DF6F-AF48-9A4A-6FCE-02167B216B55}"/>
              </a:ext>
            </a:extLst>
          </p:cNvPr>
          <p:cNvPicPr>
            <a:picLocks noChangeAspect="1"/>
          </p:cNvPicPr>
          <p:nvPr/>
        </p:nvPicPr>
        <p:blipFill rotWithShape="1">
          <a:blip r:embed="rId2"/>
          <a:srcRect b="8049"/>
          <a:stretch/>
        </p:blipFill>
        <p:spPr>
          <a:xfrm>
            <a:off x="2286916" y="2000568"/>
            <a:ext cx="6857084" cy="3546575"/>
          </a:xfrm>
          <a:prstGeom prst="rect">
            <a:avLst/>
          </a:prstGeom>
        </p:spPr>
      </p:pic>
      <p:sp>
        <p:nvSpPr>
          <p:cNvPr id="6" name="TextBox 5">
            <a:extLst>
              <a:ext uri="{FF2B5EF4-FFF2-40B4-BE49-F238E27FC236}">
                <a16:creationId xmlns:a16="http://schemas.microsoft.com/office/drawing/2014/main" id="{5E35EF1D-F1EC-0989-6212-8652EE56617A}"/>
              </a:ext>
            </a:extLst>
          </p:cNvPr>
          <p:cNvSpPr txBox="1"/>
          <p:nvPr/>
        </p:nvSpPr>
        <p:spPr>
          <a:xfrm>
            <a:off x="1345870" y="970738"/>
            <a:ext cx="9599498" cy="1015663"/>
          </a:xfrm>
          <a:prstGeom prst="rect">
            <a:avLst/>
          </a:prstGeom>
          <a:noFill/>
        </p:spPr>
        <p:txBody>
          <a:bodyPr wrap="square" rtlCol="0">
            <a:spAutoFit/>
          </a:bodyPr>
          <a:lstStyle/>
          <a:p>
            <a:pPr marL="342900" indent="-342900">
              <a:buFont typeface="Arial" panose="020B0604020202020204" pitchFamily="34" charset="0"/>
              <a:buChar char="•"/>
            </a:pPr>
            <a:r>
              <a:rPr lang="en-IN" sz="2000" dirty="0"/>
              <a:t>As soon as the user clicks on submit, the frontend will be rendered to a submit page which is a kind of acknowledgement to the user. And within few seconds the user will get an email with current job updates.</a:t>
            </a:r>
          </a:p>
        </p:txBody>
      </p:sp>
      <p:pic>
        <p:nvPicPr>
          <p:cNvPr id="7" name="Picture 6">
            <a:extLst>
              <a:ext uri="{FF2B5EF4-FFF2-40B4-BE49-F238E27FC236}">
                <a16:creationId xmlns:a16="http://schemas.microsoft.com/office/drawing/2014/main" id="{D1BF5EA5-C92C-E1C1-DB5B-1BDEF4DF861B}"/>
              </a:ext>
            </a:extLst>
          </p:cNvPr>
          <p:cNvPicPr>
            <a:picLocks noChangeAspect="1"/>
          </p:cNvPicPr>
          <p:nvPr/>
        </p:nvPicPr>
        <p:blipFill>
          <a:blip r:embed="rId3"/>
          <a:stretch>
            <a:fillRect/>
          </a:stretch>
        </p:blipFill>
        <p:spPr>
          <a:xfrm>
            <a:off x="1316974" y="5693709"/>
            <a:ext cx="9286062" cy="1015663"/>
          </a:xfrm>
          <a:prstGeom prst="rect">
            <a:avLst/>
          </a:prstGeom>
        </p:spPr>
      </p:pic>
    </p:spTree>
    <p:extLst>
      <p:ext uri="{BB962C8B-B14F-4D97-AF65-F5344CB8AC3E}">
        <p14:creationId xmlns:p14="http://schemas.microsoft.com/office/powerpoint/2010/main" val="352606105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30A5BFC-C134-C072-C14D-9E51A94C8E7E}"/>
              </a:ext>
            </a:extLst>
          </p:cNvPr>
          <p:cNvSpPr>
            <a:spLocks noGrp="1"/>
          </p:cNvSpPr>
          <p:nvPr>
            <p:ph type="title"/>
          </p:nvPr>
        </p:nvSpPr>
        <p:spPr>
          <a:xfrm>
            <a:off x="750313" y="436043"/>
            <a:ext cx="10671048" cy="768096"/>
          </a:xfrm>
        </p:spPr>
        <p:txBody>
          <a:bodyPr>
            <a:normAutofit/>
          </a:bodyPr>
          <a:lstStyle/>
          <a:p>
            <a:r>
              <a:rPr lang="en-US" sz="2800" dirty="0"/>
              <a:t>results</a:t>
            </a:r>
          </a:p>
        </p:txBody>
      </p:sp>
      <p:sp>
        <p:nvSpPr>
          <p:cNvPr id="175" name="Slide Number Placeholder 174">
            <a:extLst>
              <a:ext uri="{FF2B5EF4-FFF2-40B4-BE49-F238E27FC236}">
                <a16:creationId xmlns:a16="http://schemas.microsoft.com/office/drawing/2014/main" id="{1DECFA06-D307-B47D-DA95-31161374AD30}"/>
              </a:ext>
            </a:extLst>
          </p:cNvPr>
          <p:cNvSpPr>
            <a:spLocks noGrp="1"/>
          </p:cNvSpPr>
          <p:nvPr>
            <p:ph type="sldNum" sz="quarter" idx="12"/>
          </p:nvPr>
        </p:nvSpPr>
        <p:spPr/>
        <p:txBody>
          <a:bodyPr/>
          <a:lstStyle/>
          <a:p>
            <a:fld id="{48F63A3B-78C7-47BE-AE5E-E10140E04643}" type="slidenum">
              <a:rPr lang="en-US" smtClean="0"/>
              <a:pPr/>
              <a:t>14</a:t>
            </a:fld>
            <a:endParaRPr lang="en-US" dirty="0"/>
          </a:p>
        </p:txBody>
      </p:sp>
      <p:sp>
        <p:nvSpPr>
          <p:cNvPr id="139" name="Rectangle 138" descr="Timeline marker">
            <a:extLst>
              <a:ext uri="{FF2B5EF4-FFF2-40B4-BE49-F238E27FC236}">
                <a16:creationId xmlns:a16="http://schemas.microsoft.com/office/drawing/2014/main" id="{632DC974-3AFC-3B05-984D-8920F2613BAB}"/>
              </a:ext>
            </a:extLst>
          </p:cNvPr>
          <p:cNvSpPr/>
          <p:nvPr/>
        </p:nvSpPr>
        <p:spPr>
          <a:xfrm rot="16200000">
            <a:off x="1669440"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descr="Timeline marker">
            <a:extLst>
              <a:ext uri="{FF2B5EF4-FFF2-40B4-BE49-F238E27FC236}">
                <a16:creationId xmlns:a16="http://schemas.microsoft.com/office/drawing/2014/main" id="{F2040969-B583-70C1-87C1-D19C7BB276E9}"/>
              </a:ext>
            </a:extLst>
          </p:cNvPr>
          <p:cNvSpPr/>
          <p:nvPr/>
        </p:nvSpPr>
        <p:spPr>
          <a:xfrm rot="16200000">
            <a:off x="3881150"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descr="Timeline marker">
            <a:extLst>
              <a:ext uri="{FF2B5EF4-FFF2-40B4-BE49-F238E27FC236}">
                <a16:creationId xmlns:a16="http://schemas.microsoft.com/office/drawing/2014/main" id="{916357F2-DD2F-AE73-F0FE-19F36A996C0A}"/>
              </a:ext>
            </a:extLst>
          </p:cNvPr>
          <p:cNvSpPr/>
          <p:nvPr/>
        </p:nvSpPr>
        <p:spPr>
          <a:xfrm rot="16200000">
            <a:off x="6045016"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descr="Timeline marker">
            <a:extLst>
              <a:ext uri="{FF2B5EF4-FFF2-40B4-BE49-F238E27FC236}">
                <a16:creationId xmlns:a16="http://schemas.microsoft.com/office/drawing/2014/main" id="{061F8191-7958-A3B6-D754-56FAB2742504}"/>
              </a:ext>
            </a:extLst>
          </p:cNvPr>
          <p:cNvSpPr/>
          <p:nvPr/>
        </p:nvSpPr>
        <p:spPr>
          <a:xfrm rot="16200000">
            <a:off x="8264631"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descr="Timeline marker">
            <a:extLst>
              <a:ext uri="{FF2B5EF4-FFF2-40B4-BE49-F238E27FC236}">
                <a16:creationId xmlns:a16="http://schemas.microsoft.com/office/drawing/2014/main" id="{FA6C0651-6CD9-1742-F030-13CC2F6DAC2F}"/>
              </a:ext>
            </a:extLst>
          </p:cNvPr>
          <p:cNvSpPr/>
          <p:nvPr/>
        </p:nvSpPr>
        <p:spPr>
          <a:xfrm rot="16200000">
            <a:off x="10475505"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F536C8BD-3D7F-C954-62B3-93234E30DA25}"/>
              </a:ext>
            </a:extLst>
          </p:cNvPr>
          <p:cNvSpPr txBox="1"/>
          <p:nvPr/>
        </p:nvSpPr>
        <p:spPr>
          <a:xfrm>
            <a:off x="1682805" y="1222068"/>
            <a:ext cx="9067322" cy="369332"/>
          </a:xfrm>
          <a:prstGeom prst="rect">
            <a:avLst/>
          </a:prstGeom>
          <a:noFill/>
        </p:spPr>
        <p:txBody>
          <a:bodyPr wrap="square" rtlCol="0">
            <a:spAutoFit/>
          </a:bodyPr>
          <a:lstStyle/>
          <a:p>
            <a:pPr marL="285750" indent="-285750">
              <a:buFont typeface="Arial" panose="020B0604020202020204" pitchFamily="34" charset="0"/>
              <a:buChar char="•"/>
            </a:pPr>
            <a:r>
              <a:rPr lang="en-IN" dirty="0"/>
              <a:t>After opening the mail, all the available jobs will be displayed along with their links.</a:t>
            </a:r>
          </a:p>
        </p:txBody>
      </p:sp>
      <p:pic>
        <p:nvPicPr>
          <p:cNvPr id="3" name="Picture 2">
            <a:extLst>
              <a:ext uri="{FF2B5EF4-FFF2-40B4-BE49-F238E27FC236}">
                <a16:creationId xmlns:a16="http://schemas.microsoft.com/office/drawing/2014/main" id="{848048DE-F459-DAB3-43A8-67C96656234B}"/>
              </a:ext>
            </a:extLst>
          </p:cNvPr>
          <p:cNvPicPr>
            <a:picLocks noChangeAspect="1"/>
          </p:cNvPicPr>
          <p:nvPr/>
        </p:nvPicPr>
        <p:blipFill rotWithShape="1">
          <a:blip r:embed="rId2"/>
          <a:srcRect l="21955" t="19887" r="3352" b="6440"/>
          <a:stretch/>
        </p:blipFill>
        <p:spPr>
          <a:xfrm>
            <a:off x="1914043" y="1861431"/>
            <a:ext cx="8386404" cy="4652887"/>
          </a:xfrm>
          <a:prstGeom prst="rect">
            <a:avLst/>
          </a:prstGeom>
        </p:spPr>
      </p:pic>
    </p:spTree>
    <p:extLst>
      <p:ext uri="{BB962C8B-B14F-4D97-AF65-F5344CB8AC3E}">
        <p14:creationId xmlns:p14="http://schemas.microsoft.com/office/powerpoint/2010/main" val="2502887943"/>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30A5BFC-C134-C072-C14D-9E51A94C8E7E}"/>
              </a:ext>
            </a:extLst>
          </p:cNvPr>
          <p:cNvSpPr>
            <a:spLocks noGrp="1"/>
          </p:cNvSpPr>
          <p:nvPr>
            <p:ph type="title"/>
          </p:nvPr>
        </p:nvSpPr>
        <p:spPr>
          <a:xfrm>
            <a:off x="750313" y="409149"/>
            <a:ext cx="10671048" cy="768096"/>
          </a:xfrm>
        </p:spPr>
        <p:txBody>
          <a:bodyPr>
            <a:normAutofit/>
          </a:bodyPr>
          <a:lstStyle/>
          <a:p>
            <a:r>
              <a:rPr lang="en-US" sz="2800" dirty="0"/>
              <a:t>results</a:t>
            </a:r>
          </a:p>
        </p:txBody>
      </p:sp>
      <p:sp>
        <p:nvSpPr>
          <p:cNvPr id="175" name="Slide Number Placeholder 174">
            <a:extLst>
              <a:ext uri="{FF2B5EF4-FFF2-40B4-BE49-F238E27FC236}">
                <a16:creationId xmlns:a16="http://schemas.microsoft.com/office/drawing/2014/main" id="{1DECFA06-D307-B47D-DA95-31161374AD30}"/>
              </a:ext>
            </a:extLst>
          </p:cNvPr>
          <p:cNvSpPr>
            <a:spLocks noGrp="1"/>
          </p:cNvSpPr>
          <p:nvPr>
            <p:ph type="sldNum" sz="quarter" idx="12"/>
          </p:nvPr>
        </p:nvSpPr>
        <p:spPr/>
        <p:txBody>
          <a:bodyPr/>
          <a:lstStyle/>
          <a:p>
            <a:fld id="{48F63A3B-78C7-47BE-AE5E-E10140E04643}" type="slidenum">
              <a:rPr lang="en-US" smtClean="0"/>
              <a:pPr/>
              <a:t>15</a:t>
            </a:fld>
            <a:endParaRPr lang="en-US" dirty="0"/>
          </a:p>
        </p:txBody>
      </p:sp>
      <p:sp>
        <p:nvSpPr>
          <p:cNvPr id="139" name="Rectangle 138" descr="Timeline marker">
            <a:extLst>
              <a:ext uri="{FF2B5EF4-FFF2-40B4-BE49-F238E27FC236}">
                <a16:creationId xmlns:a16="http://schemas.microsoft.com/office/drawing/2014/main" id="{632DC974-3AFC-3B05-984D-8920F2613BAB}"/>
              </a:ext>
            </a:extLst>
          </p:cNvPr>
          <p:cNvSpPr/>
          <p:nvPr/>
        </p:nvSpPr>
        <p:spPr>
          <a:xfrm rot="16200000">
            <a:off x="1669440"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descr="Timeline marker">
            <a:extLst>
              <a:ext uri="{FF2B5EF4-FFF2-40B4-BE49-F238E27FC236}">
                <a16:creationId xmlns:a16="http://schemas.microsoft.com/office/drawing/2014/main" id="{F2040969-B583-70C1-87C1-D19C7BB276E9}"/>
              </a:ext>
            </a:extLst>
          </p:cNvPr>
          <p:cNvSpPr/>
          <p:nvPr/>
        </p:nvSpPr>
        <p:spPr>
          <a:xfrm rot="16200000">
            <a:off x="3881150"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descr="Timeline marker">
            <a:extLst>
              <a:ext uri="{FF2B5EF4-FFF2-40B4-BE49-F238E27FC236}">
                <a16:creationId xmlns:a16="http://schemas.microsoft.com/office/drawing/2014/main" id="{916357F2-DD2F-AE73-F0FE-19F36A996C0A}"/>
              </a:ext>
            </a:extLst>
          </p:cNvPr>
          <p:cNvSpPr/>
          <p:nvPr/>
        </p:nvSpPr>
        <p:spPr>
          <a:xfrm rot="16200000">
            <a:off x="6045016"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descr="Timeline marker">
            <a:extLst>
              <a:ext uri="{FF2B5EF4-FFF2-40B4-BE49-F238E27FC236}">
                <a16:creationId xmlns:a16="http://schemas.microsoft.com/office/drawing/2014/main" id="{061F8191-7958-A3B6-D754-56FAB2742504}"/>
              </a:ext>
            </a:extLst>
          </p:cNvPr>
          <p:cNvSpPr/>
          <p:nvPr/>
        </p:nvSpPr>
        <p:spPr>
          <a:xfrm rot="16200000">
            <a:off x="8264631"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descr="Timeline marker">
            <a:extLst>
              <a:ext uri="{FF2B5EF4-FFF2-40B4-BE49-F238E27FC236}">
                <a16:creationId xmlns:a16="http://schemas.microsoft.com/office/drawing/2014/main" id="{FA6C0651-6CD9-1742-F030-13CC2F6DAC2F}"/>
              </a:ext>
            </a:extLst>
          </p:cNvPr>
          <p:cNvSpPr/>
          <p:nvPr/>
        </p:nvSpPr>
        <p:spPr>
          <a:xfrm rot="16200000">
            <a:off x="10475505"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F83E23D-5B1B-D378-8324-06C1DC590B87}"/>
              </a:ext>
            </a:extLst>
          </p:cNvPr>
          <p:cNvSpPr txBox="1"/>
          <p:nvPr/>
        </p:nvSpPr>
        <p:spPr>
          <a:xfrm>
            <a:off x="1840891" y="902812"/>
            <a:ext cx="9067322" cy="646331"/>
          </a:xfrm>
          <a:prstGeom prst="rect">
            <a:avLst/>
          </a:prstGeom>
          <a:noFill/>
        </p:spPr>
        <p:txBody>
          <a:bodyPr wrap="square" rtlCol="0">
            <a:spAutoFit/>
          </a:bodyPr>
          <a:lstStyle/>
          <a:p>
            <a:pPr marL="285750" indent="-285750">
              <a:buFont typeface="Arial" panose="020B0604020202020204" pitchFamily="34" charset="0"/>
              <a:buChar char="•"/>
            </a:pPr>
            <a:r>
              <a:rPr lang="en-IN" dirty="0"/>
              <a:t>As soon as the user clicks on a link, the indeed website gets opened with all the details and an option to apply for the job.</a:t>
            </a:r>
          </a:p>
        </p:txBody>
      </p:sp>
      <p:pic>
        <p:nvPicPr>
          <p:cNvPr id="6" name="Picture 5">
            <a:extLst>
              <a:ext uri="{FF2B5EF4-FFF2-40B4-BE49-F238E27FC236}">
                <a16:creationId xmlns:a16="http://schemas.microsoft.com/office/drawing/2014/main" id="{436685C9-29F3-1EE0-EB10-2AE03AF76D4C}"/>
              </a:ext>
            </a:extLst>
          </p:cNvPr>
          <p:cNvPicPr>
            <a:picLocks noChangeAspect="1"/>
          </p:cNvPicPr>
          <p:nvPr/>
        </p:nvPicPr>
        <p:blipFill>
          <a:blip r:embed="rId2"/>
          <a:stretch>
            <a:fillRect/>
          </a:stretch>
        </p:blipFill>
        <p:spPr>
          <a:xfrm>
            <a:off x="896470" y="1697578"/>
            <a:ext cx="10399059" cy="4907606"/>
          </a:xfrm>
          <a:prstGeom prst="rect">
            <a:avLst/>
          </a:prstGeom>
        </p:spPr>
      </p:pic>
    </p:spTree>
    <p:extLst>
      <p:ext uri="{BB962C8B-B14F-4D97-AF65-F5344CB8AC3E}">
        <p14:creationId xmlns:p14="http://schemas.microsoft.com/office/powerpoint/2010/main" val="177405439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309B0-6209-D3D0-9D5E-308B9F6E7303}"/>
              </a:ext>
            </a:extLst>
          </p:cNvPr>
          <p:cNvSpPr>
            <a:spLocks noGrp="1"/>
          </p:cNvSpPr>
          <p:nvPr>
            <p:ph type="title"/>
          </p:nvPr>
        </p:nvSpPr>
        <p:spPr>
          <a:xfrm>
            <a:off x="3610266" y="457200"/>
            <a:ext cx="8165592" cy="768096"/>
          </a:xfrm>
        </p:spPr>
        <p:txBody>
          <a:bodyPr/>
          <a:lstStyle/>
          <a:p>
            <a:r>
              <a:rPr lang="en-US" sz="2800" dirty="0"/>
              <a:t>conclusion</a:t>
            </a:r>
            <a:br>
              <a:rPr lang="en-US" dirty="0"/>
            </a:br>
            <a:endParaRPr lang="en-US" dirty="0"/>
          </a:p>
        </p:txBody>
      </p:sp>
      <p:sp>
        <p:nvSpPr>
          <p:cNvPr id="25" name="Slide Number Placeholder 24">
            <a:extLst>
              <a:ext uri="{FF2B5EF4-FFF2-40B4-BE49-F238E27FC236}">
                <a16:creationId xmlns:a16="http://schemas.microsoft.com/office/drawing/2014/main" id="{5058AE03-D409-0714-CCED-4548A9C92023}"/>
              </a:ext>
            </a:extLst>
          </p:cNvPr>
          <p:cNvSpPr>
            <a:spLocks noGrp="1"/>
          </p:cNvSpPr>
          <p:nvPr>
            <p:ph type="sldNum" sz="quarter" idx="12"/>
          </p:nvPr>
        </p:nvSpPr>
        <p:spPr/>
        <p:txBody>
          <a:bodyPr/>
          <a:lstStyle/>
          <a:p>
            <a:fld id="{48F63A3B-78C7-47BE-AE5E-E10140E04643}" type="slidenum">
              <a:rPr lang="en-US" smtClean="0"/>
              <a:t>16</a:t>
            </a:fld>
            <a:endParaRPr lang="en-US" dirty="0"/>
          </a:p>
        </p:txBody>
      </p:sp>
      <p:sp>
        <p:nvSpPr>
          <p:cNvPr id="3" name="TextBox 2">
            <a:extLst>
              <a:ext uri="{FF2B5EF4-FFF2-40B4-BE49-F238E27FC236}">
                <a16:creationId xmlns:a16="http://schemas.microsoft.com/office/drawing/2014/main" id="{A36A3688-9C0F-7D8E-4F3C-0BFA18CBC8FE}"/>
              </a:ext>
            </a:extLst>
          </p:cNvPr>
          <p:cNvSpPr txBox="1"/>
          <p:nvPr/>
        </p:nvSpPr>
        <p:spPr>
          <a:xfrm>
            <a:off x="3704850" y="1400667"/>
            <a:ext cx="7682753" cy="6555641"/>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project’s main goal is to make the life of the user easy by giving the right information regarding the job updates keeping the job role in mind.</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tools that this project uses for simplifying is entirely based on the responses of the user and that fields of area are focused, this is the reason that our selection and personalization works in the most effective and efficient way possible.</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2000" dirty="0">
                <a:solidFill>
                  <a:srgbClr val="000000"/>
                </a:solidFill>
                <a:effectLst/>
                <a:latin typeface="Times New Roman" panose="02020603050405020304" pitchFamily="18" charset="0"/>
                <a:ea typeface="Times New Roman" panose="02020603050405020304" pitchFamily="18" charset="0"/>
              </a:rPr>
              <a:t>This project is developed using web scraping model which saves a lot of time to the user.</a:t>
            </a:r>
            <a:r>
              <a:rPr lang="en-IN" sz="2000" dirty="0">
                <a:solidFill>
                  <a:srgbClr val="000000"/>
                </a:solidFill>
                <a:latin typeface="Times New Roman" panose="02020603050405020304" pitchFamily="18" charset="0"/>
                <a:ea typeface="Times New Roman" panose="02020603050405020304" pitchFamily="18" charset="0"/>
              </a:rPr>
              <a:t> The automation process for job searching is quite faster than the traditional manual process</a:t>
            </a:r>
            <a:r>
              <a:rPr lang="en-IN" sz="2000" dirty="0">
                <a:solidFill>
                  <a:srgbClr val="000000"/>
                </a:solidFill>
                <a:effectLst/>
                <a:latin typeface="Times New Roman" panose="02020603050405020304" pitchFamily="18" charset="0"/>
                <a:ea typeface="Times New Roman" panose="02020603050405020304" pitchFamily="18" charset="0"/>
              </a:rPr>
              <a:t>. Users are just a few clicks away to get connected. This application will be helpful in finding new openings on job portals which fall under his skillset and alert the user by providing required information.</a:t>
            </a: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2803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a:xfrm>
            <a:off x="3065927" y="731520"/>
            <a:ext cx="8291815" cy="939143"/>
          </a:xfrm>
        </p:spPr>
        <p:txBody>
          <a:bodyPr/>
          <a:lstStyle/>
          <a:p>
            <a:r>
              <a:rPr lang="en-US" sz="2800" dirty="0"/>
              <a:t>FUTURE SCOPE</a:t>
            </a:r>
          </a:p>
        </p:txBody>
      </p:sp>
      <p:sp>
        <p:nvSpPr>
          <p:cNvPr id="23" name="Slide Number Placeholder 22">
            <a:extLst>
              <a:ext uri="{FF2B5EF4-FFF2-40B4-BE49-F238E27FC236}">
                <a16:creationId xmlns:a16="http://schemas.microsoft.com/office/drawing/2014/main" id="{94FF72B7-0438-3641-5939-75128934B0DF}"/>
              </a:ext>
            </a:extLst>
          </p:cNvPr>
          <p:cNvSpPr>
            <a:spLocks noGrp="1"/>
          </p:cNvSpPr>
          <p:nvPr>
            <p:ph type="sldNum" sz="quarter" idx="12"/>
          </p:nvPr>
        </p:nvSpPr>
        <p:spPr/>
        <p:txBody>
          <a:bodyPr/>
          <a:lstStyle/>
          <a:p>
            <a:fld id="{48F63A3B-78C7-47BE-AE5E-E10140E04643}" type="slidenum">
              <a:rPr lang="en-US" smtClean="0"/>
              <a:t>17</a:t>
            </a:fld>
            <a:endParaRPr lang="en-US" dirty="0"/>
          </a:p>
        </p:txBody>
      </p:sp>
      <p:sp>
        <p:nvSpPr>
          <p:cNvPr id="12" name="TextBox 11">
            <a:extLst>
              <a:ext uri="{FF2B5EF4-FFF2-40B4-BE49-F238E27FC236}">
                <a16:creationId xmlns:a16="http://schemas.microsoft.com/office/drawing/2014/main" id="{F6C5BB19-84B6-6A54-164B-F54ACA39B207}"/>
              </a:ext>
            </a:extLst>
          </p:cNvPr>
          <p:cNvSpPr txBox="1"/>
          <p:nvPr/>
        </p:nvSpPr>
        <p:spPr>
          <a:xfrm>
            <a:off x="3065928" y="1757081"/>
            <a:ext cx="8291815" cy="3730317"/>
          </a:xfrm>
          <a:prstGeom prst="rect">
            <a:avLst/>
          </a:prstGeom>
          <a:noFill/>
        </p:spPr>
        <p:txBody>
          <a:bodyPr wrap="square" rtlCol="0">
            <a:spAutoFit/>
          </a:bodyPr>
          <a:lstStyle/>
          <a:p>
            <a:pPr marL="6350" marR="521335" indent="-6350" algn="just">
              <a:lnSpc>
                <a:spcPct val="150000"/>
              </a:lnSpc>
              <a:spcBef>
                <a:spcPts val="0"/>
              </a:spcBef>
              <a:spcAft>
                <a:spcPts val="0"/>
              </a:spcAft>
            </a:pPr>
            <a:r>
              <a:rPr lang="en-IN" sz="2000" dirty="0">
                <a:solidFill>
                  <a:srgbClr val="000000"/>
                </a:solidFill>
                <a:effectLst/>
                <a:latin typeface="Times New Roman" panose="02020603050405020304" pitchFamily="18" charset="0"/>
                <a:ea typeface="Times New Roman" panose="02020603050405020304" pitchFamily="18" charset="0"/>
              </a:rPr>
              <a:t>There is ample scope of enhancement and adding functionalities to this application. This application can be extended to send automated interview scheduling acceptance/rejection of resume. The application can have a job recommendation system based on frequent search result of different users. There can be a feedback or review section for the application. The application can be more scalable by extending the search functionality based on country, city or area. The User Interface can be made more attractive and user friendly.</a:t>
            </a:r>
          </a:p>
        </p:txBody>
      </p:sp>
    </p:spTree>
    <p:extLst>
      <p:ext uri="{BB962C8B-B14F-4D97-AF65-F5344CB8AC3E}">
        <p14:creationId xmlns:p14="http://schemas.microsoft.com/office/powerpoint/2010/main" val="21805417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DEC1F-3FF5-7D2E-2A25-2572BEFC482C}"/>
              </a:ext>
            </a:extLst>
          </p:cNvPr>
          <p:cNvSpPr>
            <a:spLocks noGrp="1"/>
          </p:cNvSpPr>
          <p:nvPr>
            <p:ph type="title"/>
          </p:nvPr>
        </p:nvSpPr>
        <p:spPr>
          <a:xfrm>
            <a:off x="719865" y="485170"/>
            <a:ext cx="6766560" cy="768096"/>
          </a:xfrm>
        </p:spPr>
        <p:txBody>
          <a:bodyPr/>
          <a:lstStyle/>
          <a:p>
            <a:r>
              <a:rPr lang="en-IN" sz="2800" dirty="0"/>
              <a:t>references</a:t>
            </a:r>
          </a:p>
        </p:txBody>
      </p:sp>
      <p:sp>
        <p:nvSpPr>
          <p:cNvPr id="4" name="Slide Number Placeholder 3">
            <a:extLst>
              <a:ext uri="{FF2B5EF4-FFF2-40B4-BE49-F238E27FC236}">
                <a16:creationId xmlns:a16="http://schemas.microsoft.com/office/drawing/2014/main" id="{3F3F8F3B-ED6F-1695-F095-636C957664CA}"/>
              </a:ext>
            </a:extLst>
          </p:cNvPr>
          <p:cNvSpPr>
            <a:spLocks noGrp="1"/>
          </p:cNvSpPr>
          <p:nvPr>
            <p:ph type="sldNum" sz="quarter" idx="12"/>
          </p:nvPr>
        </p:nvSpPr>
        <p:spPr/>
        <p:txBody>
          <a:bodyPr/>
          <a:lstStyle/>
          <a:p>
            <a:fld id="{48F63A3B-78C7-47BE-AE5E-E10140E04643}" type="slidenum">
              <a:rPr lang="en-US" smtClean="0"/>
              <a:t>18</a:t>
            </a:fld>
            <a:endParaRPr lang="en-US" dirty="0"/>
          </a:p>
        </p:txBody>
      </p:sp>
      <p:sp>
        <p:nvSpPr>
          <p:cNvPr id="3" name="TextBox 2">
            <a:extLst>
              <a:ext uri="{FF2B5EF4-FFF2-40B4-BE49-F238E27FC236}">
                <a16:creationId xmlns:a16="http://schemas.microsoft.com/office/drawing/2014/main" id="{33361C30-A73D-CD46-EF6F-C89A7B2DCD14}"/>
              </a:ext>
            </a:extLst>
          </p:cNvPr>
          <p:cNvSpPr txBox="1"/>
          <p:nvPr/>
        </p:nvSpPr>
        <p:spPr>
          <a:xfrm>
            <a:off x="645459" y="1253266"/>
            <a:ext cx="10694894" cy="4247317"/>
          </a:xfrm>
          <a:prstGeom prst="rect">
            <a:avLst/>
          </a:prstGeom>
          <a:noFill/>
        </p:spPr>
        <p:txBody>
          <a:bodyPr wrap="square" rtlCol="0">
            <a:spAutoFit/>
          </a:bodyPr>
          <a:lstStyle/>
          <a:p>
            <a:pPr marL="342900" marR="375920" lvl="0" indent="-342900" algn="just">
              <a:lnSpc>
                <a:spcPct val="150000"/>
              </a:lnSpc>
              <a:spcAft>
                <a:spcPts val="20"/>
              </a:spcAft>
              <a:buClr>
                <a:srgbClr val="000000"/>
              </a:buClr>
              <a:buFont typeface="+mj-lt"/>
              <a:buAutoNum type="arabicPeriod"/>
            </a:pPr>
            <a:r>
              <a:rPr lang="en-IN" sz="1400" dirty="0">
                <a:effectLst/>
                <a:latin typeface="Times New Roman" panose="02020603050405020304" pitchFamily="18" charset="0"/>
                <a:ea typeface="Times New Roman" panose="02020603050405020304" pitchFamily="18" charset="0"/>
              </a:rPr>
              <a:t>Vivek Kumar Sehgal1, “Job Portal-A Web Application for Geographically Distributed Multiple Clients”, 1 Department of CSE and ICT Jaypee University of Information Technology, Waknaghat, Solan, H.P (INDIA)M. Young, The Technical Writer’s Handbook. Mill   </a:t>
            </a:r>
          </a:p>
          <a:p>
            <a:pPr marL="6350" marR="375920" indent="-6350" algn="just">
              <a:lnSpc>
                <a:spcPct val="150000"/>
              </a:lnSpc>
              <a:spcAft>
                <a:spcPts val="20"/>
              </a:spcAft>
            </a:pPr>
            <a:r>
              <a:rPr lang="en-IN" sz="1400" dirty="0">
                <a:effectLst/>
                <a:latin typeface="Times New Roman" panose="02020603050405020304" pitchFamily="18" charset="0"/>
                <a:ea typeface="Times New Roman" panose="02020603050405020304" pitchFamily="18" charset="0"/>
              </a:rPr>
              <a:t>        Valley, CA: University   Science, 1989.</a:t>
            </a:r>
          </a:p>
          <a:p>
            <a:pPr marL="6350" marR="375920" indent="-6350" algn="just">
              <a:lnSpc>
                <a:spcPct val="150000"/>
              </a:lnSpc>
              <a:spcAft>
                <a:spcPts val="20"/>
              </a:spcAft>
            </a:pPr>
            <a:endParaRPr lang="en-IN" sz="1400" dirty="0">
              <a:latin typeface="Times New Roman" panose="02020603050405020304" pitchFamily="18" charset="0"/>
              <a:ea typeface="Times New Roman" panose="02020603050405020304" pitchFamily="18" charset="0"/>
            </a:endParaRPr>
          </a:p>
          <a:p>
            <a:pPr marL="342900" marR="375920" indent="-342900" algn="just">
              <a:lnSpc>
                <a:spcPct val="150000"/>
              </a:lnSpc>
              <a:spcAft>
                <a:spcPts val="20"/>
              </a:spcAft>
              <a:buAutoNum type="arabicPeriod" startAt="2"/>
            </a:pPr>
            <a:r>
              <a:rPr lang="en-IN" sz="1400" dirty="0">
                <a:effectLst/>
                <a:latin typeface="Times New Roman" panose="02020603050405020304" pitchFamily="18" charset="0"/>
                <a:ea typeface="Times New Roman" panose="02020603050405020304" pitchFamily="18" charset="0"/>
              </a:rPr>
              <a:t>”Ghvinian, Holbert, Viswanathan. “Simple Web Scraping.” Internet : </a:t>
            </a:r>
            <a:r>
              <a:rPr lang="en-IN" sz="1400" u="sng" dirty="0">
                <a:solidFill>
                  <a:srgbClr val="0070C0"/>
                </a:solidFill>
                <a:effectLst/>
                <a:latin typeface="Times New Roman" panose="02020603050405020304" pitchFamily="18" charset="0"/>
                <a:ea typeface="Times New Roman" panose="02020603050405020304" pitchFamily="18" charset="0"/>
              </a:rPr>
              <a:t>https://seanholbert.wor dpress.com/2011/07/15/scrappy-simple-web  </a:t>
            </a:r>
          </a:p>
          <a:p>
            <a:pPr marR="375920" algn="just">
              <a:lnSpc>
                <a:spcPct val="150000"/>
              </a:lnSpc>
              <a:spcAft>
                <a:spcPts val="20"/>
              </a:spcAft>
            </a:pPr>
            <a:r>
              <a:rPr lang="en-IN" sz="1400" dirty="0">
                <a:solidFill>
                  <a:srgbClr val="0070C0"/>
                </a:solidFill>
                <a:effectLst/>
                <a:latin typeface="Times New Roman" panose="02020603050405020304" pitchFamily="18" charset="0"/>
                <a:ea typeface="Times New Roman" panose="02020603050405020304" pitchFamily="18" charset="0"/>
              </a:rPr>
              <a:t>          </a:t>
            </a:r>
            <a:r>
              <a:rPr lang="en-IN" sz="1400" u="sng" dirty="0">
                <a:solidFill>
                  <a:srgbClr val="0070C0"/>
                </a:solidFill>
                <a:effectLst/>
                <a:latin typeface="Times New Roman" panose="02020603050405020304" pitchFamily="18" charset="0"/>
                <a:ea typeface="Times New Roman" panose="02020603050405020304" pitchFamily="18" charset="0"/>
              </a:rPr>
              <a:t> scraping/, Jun.2015”</a:t>
            </a:r>
            <a:endParaRPr lang="en-IN" sz="1400" dirty="0">
              <a:solidFill>
                <a:srgbClr val="0070C0"/>
              </a:solidFill>
              <a:effectLst/>
              <a:latin typeface="Times New Roman" panose="02020603050405020304" pitchFamily="18" charset="0"/>
              <a:ea typeface="Times New Roman" panose="02020603050405020304" pitchFamily="18" charset="0"/>
            </a:endParaRPr>
          </a:p>
          <a:p>
            <a:pPr marL="6350" marR="375920" indent="-6350" algn="just">
              <a:lnSpc>
                <a:spcPct val="150000"/>
              </a:lnSpc>
              <a:spcAft>
                <a:spcPts val="20"/>
              </a:spcAft>
            </a:pPr>
            <a:r>
              <a:rPr lang="en-IN" sz="1400" dirty="0">
                <a:effectLst/>
                <a:latin typeface="Times New Roman" panose="02020603050405020304" pitchFamily="18" charset="0"/>
                <a:ea typeface="Times New Roman" panose="02020603050405020304" pitchFamily="18" charset="0"/>
              </a:rPr>
              <a:t> </a:t>
            </a:r>
          </a:p>
          <a:p>
            <a:pPr marR="375920" lvl="0" algn="just">
              <a:lnSpc>
                <a:spcPct val="150000"/>
              </a:lnSpc>
              <a:buClr>
                <a:srgbClr val="000000"/>
              </a:buClr>
            </a:pPr>
            <a:r>
              <a:rPr lang="en-IN" sz="1400" dirty="0">
                <a:effectLst/>
                <a:latin typeface="Times New Roman" panose="02020603050405020304" pitchFamily="18" charset="0"/>
                <a:ea typeface="Times New Roman" panose="02020603050405020304" pitchFamily="18" charset="0"/>
              </a:rPr>
              <a:t>3.      “Datahen."3Advantagesofwebscrapingforyourenterprise"Internet:</a:t>
            </a:r>
          </a:p>
          <a:p>
            <a:pPr marR="375920" lvl="0" algn="just">
              <a:lnSpc>
                <a:spcPct val="150000"/>
              </a:lnSpc>
              <a:buClr>
                <a:srgbClr val="000000"/>
              </a:buClr>
            </a:pPr>
            <a:r>
              <a:rPr lang="en-IN" sz="1400" dirty="0">
                <a:solidFill>
                  <a:srgbClr val="0070C0"/>
                </a:solidFill>
                <a:effectLst/>
                <a:latin typeface="Times New Roman" panose="02020603050405020304" pitchFamily="18" charset="0"/>
                <a:ea typeface="Times New Roman" panose="02020603050405020304" pitchFamily="18" charset="0"/>
              </a:rPr>
              <a:t>        </a:t>
            </a:r>
            <a:r>
              <a:rPr lang="en-IN" sz="1400" u="sng" dirty="0">
                <a:solidFill>
                  <a:srgbClr val="0070C0"/>
                </a:solidFill>
                <a:effectLst/>
                <a:latin typeface="Times New Roman" panose="02020603050405020304" pitchFamily="18" charset="0"/>
                <a:ea typeface="Times New Roman" panose="02020603050405020304" pitchFamily="18" charset="0"/>
              </a:rPr>
              <a:t>https://www.datahen.om/3advantages-web-scraping enterprise/,May.17,2017”</a:t>
            </a:r>
            <a:endParaRPr lang="en-IN" sz="1400" u="sng" dirty="0">
              <a:solidFill>
                <a:srgbClr val="0070C0"/>
              </a:solidFill>
              <a:latin typeface="Times New Roman" panose="02020603050405020304" pitchFamily="18" charset="0"/>
              <a:ea typeface="Times New Roman" panose="02020603050405020304" pitchFamily="18" charset="0"/>
            </a:endParaRPr>
          </a:p>
          <a:p>
            <a:pPr marL="342900" marR="375920" lvl="0" indent="-342900" algn="just">
              <a:lnSpc>
                <a:spcPct val="150000"/>
              </a:lnSpc>
              <a:buClr>
                <a:srgbClr val="000000"/>
              </a:buClr>
              <a:buAutoNum type="arabicPeriod" startAt="4"/>
            </a:pPr>
            <a:r>
              <a:rPr lang="en-IN" sz="1400" u="sng" strike="noStrike" dirty="0">
                <a:solidFill>
                  <a:srgbClr val="0070C0"/>
                </a:solidFill>
                <a:effectLst/>
                <a:latin typeface="Times New Roman" panose="02020603050405020304" pitchFamily="18" charset="0"/>
                <a:ea typeface="Times New Roman" panose="02020603050405020304" pitchFamily="18" charset="0"/>
              </a:rPr>
              <a:t>https://en.wikipedia.org/wiki/Web_scraping </a:t>
            </a:r>
            <a:endParaRPr lang="en-IN" sz="1400" u="sng" dirty="0">
              <a:solidFill>
                <a:srgbClr val="0070C0"/>
              </a:solidFill>
              <a:effectLst/>
              <a:latin typeface="Times New Roman" panose="02020603050405020304" pitchFamily="18" charset="0"/>
              <a:ea typeface="Times New Roman" panose="02020603050405020304" pitchFamily="18" charset="0"/>
            </a:endParaRPr>
          </a:p>
          <a:p>
            <a:pPr marL="342900" marR="375920" lvl="0" indent="-342900" algn="just">
              <a:lnSpc>
                <a:spcPct val="150000"/>
              </a:lnSpc>
              <a:buClr>
                <a:srgbClr val="000000"/>
              </a:buClr>
              <a:buAutoNum type="arabicPeriod" startAt="4"/>
            </a:pPr>
            <a:r>
              <a:rPr lang="en-IN" sz="1400" u="sng" dirty="0">
                <a:solidFill>
                  <a:srgbClr val="0070C0"/>
                </a:solidFill>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https://www.seobility.net/en/wiki/CronJob</a:t>
            </a:r>
            <a:endParaRPr lang="en-IN" sz="1400" dirty="0">
              <a:solidFill>
                <a:srgbClr val="0070C0"/>
              </a:solidFill>
              <a:latin typeface="Times New Roman" panose="02020603050405020304" pitchFamily="18" charset="0"/>
              <a:ea typeface="Times New Roman" panose="02020603050405020304" pitchFamily="18" charset="0"/>
            </a:endParaRPr>
          </a:p>
          <a:p>
            <a:pPr marL="342900" marR="375920" lvl="0" indent="-342900" algn="just">
              <a:lnSpc>
                <a:spcPct val="150000"/>
              </a:lnSpc>
              <a:buClr>
                <a:srgbClr val="000000"/>
              </a:buClr>
              <a:buAutoNum type="arabicPeriod" startAt="4"/>
            </a:pPr>
            <a:r>
              <a:rPr lang="en-IN" sz="1400" u="sng" dirty="0">
                <a:solidFill>
                  <a:srgbClr val="0070C0"/>
                </a:solidFill>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https://ieeexplore.ieee.org/search/searchresult.jsp?newsearch=true&amp;queryText=web%20scrapping</a:t>
            </a:r>
            <a:endParaRPr lang="en-IN" sz="1400" dirty="0">
              <a:solidFill>
                <a:srgbClr val="0070C0"/>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8273797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B426-5B7C-607E-D413-5D2C9495CC0A}"/>
              </a:ext>
            </a:extLst>
          </p:cNvPr>
          <p:cNvSpPr>
            <a:spLocks noGrp="1"/>
          </p:cNvSpPr>
          <p:nvPr>
            <p:ph type="ctrTitle"/>
          </p:nvPr>
        </p:nvSpPr>
        <p:spPr>
          <a:xfrm>
            <a:off x="1527048" y="1975104"/>
            <a:ext cx="4927540" cy="1754214"/>
          </a:xfrm>
        </p:spPr>
        <p:txBody>
          <a:bodyPr/>
          <a:lstStyle/>
          <a:p>
            <a:r>
              <a:rPr lang="en-US" sz="5400" dirty="0"/>
              <a:t>THANK YOU</a:t>
            </a:r>
          </a:p>
        </p:txBody>
      </p:sp>
    </p:spTree>
    <p:extLst>
      <p:ext uri="{BB962C8B-B14F-4D97-AF65-F5344CB8AC3E}">
        <p14:creationId xmlns:p14="http://schemas.microsoft.com/office/powerpoint/2010/main" val="100396242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2</a:t>
            </a:fld>
            <a:endParaRPr lang="en-US" dirty="0"/>
          </a:p>
        </p:txBody>
      </p:sp>
      <p:sp>
        <p:nvSpPr>
          <p:cNvPr id="4" name="Content Placeholder 3">
            <a:extLst>
              <a:ext uri="{FF2B5EF4-FFF2-40B4-BE49-F238E27FC236}">
                <a16:creationId xmlns:a16="http://schemas.microsoft.com/office/drawing/2014/main" id="{A590C664-6E0D-BA35-100B-8A1A25FE7E5A}"/>
              </a:ext>
            </a:extLst>
          </p:cNvPr>
          <p:cNvSpPr>
            <a:spLocks noGrp="1"/>
          </p:cNvSpPr>
          <p:nvPr>
            <p:ph sz="half" idx="1"/>
          </p:nvPr>
        </p:nvSpPr>
        <p:spPr>
          <a:xfrm>
            <a:off x="755904" y="2075061"/>
            <a:ext cx="10680192" cy="4549857"/>
          </a:xfrm>
        </p:spPr>
        <p:txBody>
          <a:bodyPr/>
          <a:lstStyle/>
          <a:p>
            <a:pPr marL="0" marR="0" lvl="0" indent="0" algn="l" rtl="0">
              <a:lnSpc>
                <a:spcPct val="100000"/>
              </a:lnSpc>
              <a:spcBef>
                <a:spcPts val="0"/>
              </a:spcBef>
              <a:spcAft>
                <a:spcPts val="0"/>
              </a:spcAft>
              <a:buClr>
                <a:srgbClr val="000000"/>
              </a:buClr>
              <a:buSzPts val="2000"/>
              <a:buFont typeface="Arial" panose="020B0604020202020204"/>
              <a:buNone/>
            </a:pPr>
            <a:r>
              <a:rPr lang="en-US" sz="16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Gayatri Vidya Parishad College of Engineering </a:t>
            </a:r>
            <a:endParaRPr lang="en-US"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50000"/>
              </a:lnSpc>
              <a:spcBef>
                <a:spcPts val="0"/>
              </a:spcBef>
              <a:spcAft>
                <a:spcPts val="0"/>
              </a:spcAft>
              <a:buClr>
                <a:srgbClr val="000000"/>
              </a:buClr>
              <a:buSzPts val="2000"/>
              <a:buFont typeface="Arial" panose="020B0604020202020204"/>
              <a:buNone/>
            </a:pP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(Autonomous)</a:t>
            </a:r>
            <a:b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b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b="1" i="0" u="none" strike="noStrike" cap="none" dirty="0" err="1">
                <a:solidFill>
                  <a:schemeClr val="dk1"/>
                </a:solidFill>
                <a:latin typeface="Times New Roman" panose="02020603050405020304"/>
                <a:ea typeface="Times New Roman" panose="02020603050405020304"/>
                <a:cs typeface="Times New Roman" panose="02020603050405020304"/>
                <a:sym typeface="Times New Roman" panose="02020603050405020304"/>
              </a:rPr>
              <a:t>Madhurawada</a:t>
            </a: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Visakhapatnam - 530048</a:t>
            </a:r>
            <a:b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b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Under the esteemed guidance </a:t>
            </a:r>
          </a:p>
          <a:p>
            <a:pPr marL="0" marR="0" lvl="0" indent="0" algn="l" rtl="0">
              <a:lnSpc>
                <a:spcPct val="150000"/>
              </a:lnSpc>
              <a:spcBef>
                <a:spcPts val="0"/>
              </a:spcBef>
              <a:spcAft>
                <a:spcPts val="0"/>
              </a:spcAft>
              <a:buClr>
                <a:srgbClr val="000000"/>
              </a:buClr>
              <a:buSzPts val="2000"/>
              <a:buFont typeface="Arial" panose="020B0604020202020204"/>
              <a:buNone/>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b="0" i="0" u="none" strike="noStrike" cap="none" dirty="0">
                <a:solidFill>
                  <a:schemeClr val="tx1"/>
                </a:solidFill>
                <a:latin typeface="Times New Roman" panose="02020603050405020304"/>
                <a:ea typeface="Times New Roman" panose="02020603050405020304"/>
                <a:cs typeface="Times New Roman" panose="02020603050405020304"/>
                <a:sym typeface="Times New Roman" panose="02020603050405020304"/>
              </a:rPr>
              <a:t>   </a:t>
            </a:r>
            <a:r>
              <a:rPr lang="en-US" b="1" dirty="0">
                <a:solidFill>
                  <a:schemeClr val="tx1"/>
                </a:solidFill>
                <a:latin typeface="Times New Roman" panose="02020603050405020304" pitchFamily="18" charset="0"/>
                <a:cs typeface="Times New Roman" panose="02020603050405020304" pitchFamily="18" charset="0"/>
              </a:rPr>
              <a:t>Dr . N.V.S LAKSHMIPATHI RAJU</a:t>
            </a:r>
          </a:p>
          <a:p>
            <a:pPr marL="0" marR="0" lvl="0" indent="0" algn="l" rtl="0">
              <a:lnSpc>
                <a:spcPct val="150000"/>
              </a:lnSpc>
              <a:spcBef>
                <a:spcPts val="0"/>
              </a:spcBef>
              <a:spcAft>
                <a:spcPts val="0"/>
              </a:spcAft>
              <a:buClr>
                <a:srgbClr val="000000"/>
              </a:buClr>
              <a:buSzPts val="2000"/>
              <a:buFont typeface="Arial" panose="020B0604020202020204"/>
              <a:buNone/>
            </a:pPr>
            <a:r>
              <a:rPr lang="en-US" b="1" dirty="0">
                <a:solidFill>
                  <a:schemeClr val="tx1"/>
                </a:solidFill>
                <a:latin typeface="Times New Roman" panose="02020603050405020304" pitchFamily="18" charset="0"/>
                <a:cs typeface="Times New Roman" panose="02020603050405020304" pitchFamily="18" charset="0"/>
              </a:rPr>
              <a:t>                                                                      </a:t>
            </a:r>
            <a:r>
              <a:rPr lang="en-US" dirty="0">
                <a:solidFill>
                  <a:schemeClr val="tx1"/>
                </a:solidFill>
              </a:rPr>
              <a:t>   </a:t>
            </a:r>
            <a:r>
              <a:rPr lang="en-US" dirty="0">
                <a:solidFill>
                  <a:schemeClr val="tx1"/>
                </a:solidFill>
                <a:latin typeface="Times New Roman" panose="02020603050405020304" pitchFamily="18" charset="0"/>
                <a:cs typeface="Times New Roman" panose="02020603050405020304" pitchFamily="18" charset="0"/>
              </a:rPr>
              <a:t>Associate Professor</a:t>
            </a:r>
          </a:p>
          <a:p>
            <a:pPr marL="0" marR="0" lvl="0" indent="0" algn="l" rtl="0">
              <a:lnSpc>
                <a:spcPct val="150000"/>
              </a:lnSpc>
              <a:spcBef>
                <a:spcPts val="0"/>
              </a:spcBef>
              <a:spcAft>
                <a:spcPts val="0"/>
              </a:spcAft>
              <a:buClr>
                <a:srgbClr val="000000"/>
              </a:buClr>
              <a:buSzPts val="2000"/>
              <a:buFont typeface="Arial" panose="020B0604020202020204"/>
              <a:buNone/>
            </a:pPr>
            <a:r>
              <a:rPr lang="en-US" dirty="0">
                <a:solidFill>
                  <a:schemeClr val="tx1"/>
                </a:solidFill>
                <a:latin typeface="Times New Roman" panose="02020603050405020304" pitchFamily="18" charset="0"/>
                <a:cs typeface="Times New Roman" panose="02020603050405020304" pitchFamily="18" charset="0"/>
              </a:rPr>
              <a:t>                                                              Department of CSE GVPCE-(A)</a:t>
            </a:r>
          </a:p>
          <a:p>
            <a:pPr marL="0" marR="0" lvl="0" indent="0" algn="l" rtl="0">
              <a:lnSpc>
                <a:spcPct val="150000"/>
              </a:lnSpc>
              <a:spcBef>
                <a:spcPts val="0"/>
              </a:spcBef>
              <a:spcAft>
                <a:spcPts val="0"/>
              </a:spcAft>
              <a:buClr>
                <a:srgbClr val="000000"/>
              </a:buClr>
              <a:buSzPts val="2000"/>
              <a:buFont typeface="Arial" panose="020B0604020202020204"/>
              <a:buNone/>
            </a:pPr>
            <a:r>
              <a:rPr lang="en-US" b="1" i="0" u="none" strike="noStrike" cap="none" dirty="0">
                <a:solidFill>
                  <a:schemeClr val="tx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                                                               </a:t>
            </a: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Project Team Members</a:t>
            </a:r>
            <a:endParaRPr lang="en-US"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r>
              <a:rPr lang="en-US"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SRILEKHA DEVINEEDI               </a:t>
            </a: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19131A05M7</a:t>
            </a:r>
            <a:endParaRPr lang="en-US"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USHA LALAM</a:t>
            </a: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19131A05P0</a:t>
            </a:r>
            <a:endParaRPr lang="en-US"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SURYA CHIKKALA</a:t>
            </a: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19131A05N2</a:t>
            </a:r>
            <a:endParaRPr lang="en-US"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CHITNEEDI SRIDEVI</a:t>
            </a:r>
            <a: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19131A0545</a:t>
            </a:r>
            <a:br>
              <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br>
            <a:endParaRPr lang="en-US"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endParaRPr lang="en-IN" dirty="0"/>
          </a:p>
        </p:txBody>
      </p:sp>
      <p:pic>
        <p:nvPicPr>
          <p:cNvPr id="10" name="Google Shape;174;p2">
            <a:extLst>
              <a:ext uri="{FF2B5EF4-FFF2-40B4-BE49-F238E27FC236}">
                <a16:creationId xmlns:a16="http://schemas.microsoft.com/office/drawing/2014/main" id="{022C0CB0-F356-D8A4-9789-FF11D7FCC3D2}"/>
              </a:ext>
            </a:extLst>
          </p:cNvPr>
          <p:cNvPicPr preferRelativeResize="0"/>
          <p:nvPr/>
        </p:nvPicPr>
        <p:blipFill rotWithShape="1">
          <a:blip r:embed="rId2"/>
          <a:srcRect t="-602" b="-112"/>
          <a:stretch>
            <a:fillRect/>
          </a:stretch>
        </p:blipFill>
        <p:spPr>
          <a:xfrm>
            <a:off x="5180536" y="159303"/>
            <a:ext cx="1830928" cy="1915758"/>
          </a:xfrm>
          <a:prstGeom prst="rect">
            <a:avLst/>
          </a:prstGeom>
          <a:noFill/>
          <a:ln>
            <a:noFill/>
          </a:ln>
        </p:spPr>
      </p:pic>
    </p:spTree>
    <p:extLst>
      <p:ext uri="{BB962C8B-B14F-4D97-AF65-F5344CB8AC3E}">
        <p14:creationId xmlns:p14="http://schemas.microsoft.com/office/powerpoint/2010/main" val="265692267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a:xfrm>
            <a:off x="818298" y="360020"/>
            <a:ext cx="4390196" cy="679883"/>
          </a:xfrm>
        </p:spPr>
        <p:txBody>
          <a:bodyPr/>
          <a:lstStyle/>
          <a:p>
            <a:r>
              <a:rPr lang="en-US" sz="2800" b="1" dirty="0">
                <a:solidFill>
                  <a:schemeClr val="accent6"/>
                </a:solidFill>
                <a:latin typeface="Arial Black" panose="020B0604020202020204" pitchFamily="34" charset="0"/>
                <a:ea typeface="Arial Regular" pitchFamily="34" charset="-122"/>
                <a:cs typeface="Arial Black" panose="020B0604020202020204" pitchFamily="34" charset="0"/>
              </a:rPr>
              <a:t>Abstract</a:t>
            </a:r>
            <a:endParaRPr lang="en-US" sz="2800" b="1" dirty="0">
              <a:solidFill>
                <a:schemeClr val="accent6"/>
              </a:solidFill>
              <a:latin typeface="Arial Black" panose="020B0604020202020204" pitchFamily="34" charset="0"/>
              <a:cs typeface="Arial Black" panose="020B0604020202020204" pitchFamily="34" charset="0"/>
            </a:endParaRPr>
          </a:p>
        </p:txBody>
      </p:sp>
      <p:sp>
        <p:nvSpPr>
          <p:cNvPr id="4" name="Text Placeholder 2">
            <a:extLst>
              <a:ext uri="{FF2B5EF4-FFF2-40B4-BE49-F238E27FC236}">
                <a16:creationId xmlns:a16="http://schemas.microsoft.com/office/drawing/2014/main" id="{54AF4F3A-42AE-84D4-1EBE-363919BC052A}"/>
              </a:ext>
            </a:extLst>
          </p:cNvPr>
          <p:cNvSpPr>
            <a:spLocks noGrp="1"/>
          </p:cNvSpPr>
          <p:nvPr>
            <p:ph idx="1"/>
          </p:nvPr>
        </p:nvSpPr>
        <p:spPr>
          <a:xfrm>
            <a:off x="289380" y="1111624"/>
            <a:ext cx="6903900" cy="4781176"/>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L="457200" marR="0" lvl="0" indent="-342900" algn="l" rtl="0">
              <a:lnSpc>
                <a:spcPct val="100000"/>
              </a:lnSpc>
              <a:spcBef>
                <a:spcPts val="1000"/>
              </a:spcBef>
              <a:spcAft>
                <a:spcPts val="0"/>
              </a:spcAft>
              <a:buClr>
                <a:schemeClr val="accent1"/>
              </a:buClr>
              <a:buSzPts val="1800"/>
              <a:buFont typeface="Noto Sans Symbols"/>
              <a:buChar char="?"/>
              <a:defRPr sz="18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42900" algn="l" rtl="0">
              <a:lnSpc>
                <a:spcPct val="100000"/>
              </a:lnSpc>
              <a:spcBef>
                <a:spcPts val="1000"/>
              </a:spcBef>
              <a:spcAft>
                <a:spcPts val="0"/>
              </a:spcAft>
              <a:buClr>
                <a:schemeClr val="accent1"/>
              </a:buClr>
              <a:buSzPts val="1800"/>
              <a:buFont typeface="Noto Sans Symbols"/>
              <a:buChar char="?"/>
              <a:defRPr sz="16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2pPr>
            <a:lvl3pPr marL="1371600" marR="0" lvl="2" indent="-342900" algn="l" rtl="0">
              <a:lnSpc>
                <a:spcPct val="100000"/>
              </a:lnSpc>
              <a:spcBef>
                <a:spcPts val="1000"/>
              </a:spcBef>
              <a:spcAft>
                <a:spcPts val="0"/>
              </a:spcAft>
              <a:buClr>
                <a:schemeClr val="accent1"/>
              </a:buClr>
              <a:buSzPts val="1800"/>
              <a:buFont typeface="Noto Sans Symbols"/>
              <a:buChar char="?"/>
              <a:defRPr sz="14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3pPr>
            <a:lvl4pPr marL="1828800" marR="0" lvl="3"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4pPr>
            <a:lvl5pPr marL="2286000" marR="0" lvl="4"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5pPr>
            <a:lvl6pPr marL="2743200" marR="0" lvl="5"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6pPr>
            <a:lvl7pPr marL="3200400" marR="0" lvl="6"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7pPr>
            <a:lvl8pPr marL="3657600" marR="0" lvl="7"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8pPr>
            <a:lvl9pPr marL="4114800" marR="0" lvl="8"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9pPr>
          </a:lstStyle>
          <a:p>
            <a:pPr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Internet is a source of live data that is constantly updating with data of almost any field. Having tools that can automatically detect these updates and select that information that we are interested in, will have utmost importance now-a-days</a:t>
            </a:r>
            <a:r>
              <a:rPr lang="en-US" sz="2000" dirty="0"/>
              <a:t>.</a:t>
            </a:r>
          </a:p>
          <a:p>
            <a:pPr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Web scraping is a method of extracting and restricting the data from web pages.</a:t>
            </a:r>
            <a:r>
              <a:rPr lang="en-US" sz="2000" dirty="0"/>
              <a:t> </a:t>
            </a:r>
            <a:r>
              <a:rPr lang="en-US" sz="2000" dirty="0">
                <a:latin typeface="Times New Roman" panose="02020603050405020304" pitchFamily="18" charset="0"/>
                <a:cs typeface="Times New Roman" panose="02020603050405020304" pitchFamily="18" charset="0"/>
              </a:rPr>
              <a:t>This application can be used on different dynamic websites i.e.., job portals and automate the repetitive tasks.</a:t>
            </a:r>
          </a:p>
          <a:p>
            <a:pPr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will reduce the manual work of going to a website and searching for new job multiple times. As the application collects the data from job portal and send it to the user.</a:t>
            </a:r>
          </a:p>
          <a:p>
            <a:pPr algn="just">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This application will find new openings on job portals and alert the user by providing required information.</a:t>
            </a: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553180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3632858" y="347472"/>
            <a:ext cx="5905589" cy="701399"/>
          </a:xfrm>
        </p:spPr>
        <p:txBody>
          <a:bodyPr/>
          <a:lstStyle/>
          <a:p>
            <a:r>
              <a:rPr lang="en-US" sz="2800" dirty="0"/>
              <a:t>Introduction</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4</a:t>
            </a:fld>
            <a:endParaRPr lang="en-US" dirty="0"/>
          </a:p>
        </p:txBody>
      </p:sp>
      <p:sp>
        <p:nvSpPr>
          <p:cNvPr id="4" name="Text Placeholder 2">
            <a:extLst>
              <a:ext uri="{FF2B5EF4-FFF2-40B4-BE49-F238E27FC236}">
                <a16:creationId xmlns:a16="http://schemas.microsoft.com/office/drawing/2014/main" id="{A52A310F-6E0C-78CF-CE63-8169442C58D6}"/>
              </a:ext>
            </a:extLst>
          </p:cNvPr>
          <p:cNvSpPr>
            <a:spLocks noGrp="1"/>
          </p:cNvSpPr>
          <p:nvPr>
            <p:ph idx="1"/>
          </p:nvPr>
        </p:nvSpPr>
        <p:spPr>
          <a:xfrm>
            <a:off x="3505200" y="1048870"/>
            <a:ext cx="7817583" cy="2958353"/>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100000"/>
              </a:lnSpc>
              <a:spcBef>
                <a:spcPts val="1000"/>
              </a:spcBef>
              <a:spcAft>
                <a:spcPts val="0"/>
              </a:spcAft>
              <a:buClr>
                <a:schemeClr val="accent1"/>
              </a:buClr>
              <a:buSzPts val="1800"/>
              <a:buFont typeface="Noto Sans Symbols"/>
              <a:buChar char="?"/>
              <a:defRPr sz="18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342900" algn="l" rtl="0">
              <a:lnSpc>
                <a:spcPct val="100000"/>
              </a:lnSpc>
              <a:spcBef>
                <a:spcPts val="1000"/>
              </a:spcBef>
              <a:spcAft>
                <a:spcPts val="0"/>
              </a:spcAft>
              <a:buClr>
                <a:schemeClr val="accent1"/>
              </a:buClr>
              <a:buSzPts val="1800"/>
              <a:buFont typeface="Noto Sans Symbols"/>
              <a:buChar char="?"/>
              <a:defRPr sz="16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2pPr>
            <a:lvl3pPr marL="1371600" marR="0" lvl="2" indent="-342900" algn="l" rtl="0">
              <a:lnSpc>
                <a:spcPct val="100000"/>
              </a:lnSpc>
              <a:spcBef>
                <a:spcPts val="1000"/>
              </a:spcBef>
              <a:spcAft>
                <a:spcPts val="0"/>
              </a:spcAft>
              <a:buClr>
                <a:schemeClr val="accent1"/>
              </a:buClr>
              <a:buSzPts val="1800"/>
              <a:buFont typeface="Noto Sans Symbols"/>
              <a:buChar char="?"/>
              <a:defRPr sz="14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3pPr>
            <a:lvl4pPr marL="1828800" marR="0" lvl="3"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4pPr>
            <a:lvl5pPr marL="2286000" marR="0" lvl="4"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5pPr>
            <a:lvl6pPr marL="2743200" marR="0" lvl="5"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6pPr>
            <a:lvl7pPr marL="3200400" marR="0" lvl="6"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7pPr>
            <a:lvl8pPr marL="3657600" marR="0" lvl="7"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8pPr>
            <a:lvl9pPr marL="4114800" marR="0" lvl="8" indent="-342900" algn="l" rtl="0">
              <a:lnSpc>
                <a:spcPct val="100000"/>
              </a:lnSpc>
              <a:spcBef>
                <a:spcPts val="1000"/>
              </a:spcBef>
              <a:spcAft>
                <a:spcPts val="0"/>
              </a:spcAft>
              <a:buClr>
                <a:schemeClr val="accent1"/>
              </a:buClr>
              <a:buSzPts val="1800"/>
              <a:buFont typeface="Noto Sans Symbols"/>
              <a:buChar char="?"/>
              <a:defRPr sz="1200" b="0" i="0" u="none" strike="noStrike" cap="none">
                <a:solidFill>
                  <a:srgbClr val="3F3F3F"/>
                </a:solidFill>
                <a:latin typeface="Century Gothic" panose="020B0502020202020204"/>
                <a:ea typeface="Century Gothic" panose="020B0502020202020204"/>
                <a:cs typeface="Century Gothic" panose="020B0502020202020204"/>
                <a:sym typeface="Century Gothic" panose="020B0502020202020204"/>
              </a:defRPr>
            </a:lvl9pPr>
          </a:lstStyle>
          <a:p>
            <a:pPr>
              <a:buFont typeface="Wingdings" panose="05000000000000000000" charset="0"/>
              <a:buChar char="q"/>
            </a:pPr>
            <a:r>
              <a:rPr lang="en-IN" altLang="en-US" sz="2400" dirty="0">
                <a:latin typeface="Times New Roman" panose="02020603050405020304" pitchFamily="18" charset="0"/>
                <a:cs typeface="Times New Roman" panose="02020603050405020304" pitchFamily="18" charset="0"/>
              </a:rPr>
              <a:t>WEB SCRAPPING:</a:t>
            </a:r>
          </a:p>
          <a:p>
            <a:pPr marL="114300" indent="0">
              <a:buFont typeface="Wingdings" panose="05000000000000000000" charset="0"/>
              <a:buNone/>
            </a:pPr>
            <a:r>
              <a:rPr lang="en-IN" altLang="en-US" sz="2000" dirty="0">
                <a:latin typeface="Times New Roman" panose="02020603050405020304" pitchFamily="18" charset="0"/>
                <a:cs typeface="Times New Roman" panose="02020603050405020304" pitchFamily="18" charset="0"/>
              </a:rPr>
              <a:t>      Web Scrapping is a web technique for extracting data from the web and turning unstructured data on the web (including HTML formats ) into structured data that you can store to your local computer or a database.</a:t>
            </a:r>
          </a:p>
          <a:p>
            <a:pPr marL="114300" indent="0">
              <a:buFont typeface="Wingdings" panose="05000000000000000000" charset="0"/>
              <a:buNone/>
            </a:pPr>
            <a:endParaRPr lang="en-IN" altLang="en-US" sz="2000" dirty="0"/>
          </a:p>
        </p:txBody>
      </p:sp>
      <p:pic>
        <p:nvPicPr>
          <p:cNvPr id="5" name="Picture 4" descr="download">
            <a:extLst>
              <a:ext uri="{FF2B5EF4-FFF2-40B4-BE49-F238E27FC236}">
                <a16:creationId xmlns:a16="http://schemas.microsoft.com/office/drawing/2014/main" id="{5619E036-8292-8EFA-68B6-588D15072FD1}"/>
              </a:ext>
            </a:extLst>
          </p:cNvPr>
          <p:cNvPicPr>
            <a:picLocks noGrp="1" noChangeAspect="1"/>
          </p:cNvPicPr>
          <p:nvPr/>
        </p:nvPicPr>
        <p:blipFill>
          <a:blip r:embed="rId2"/>
          <a:stretch>
            <a:fillRect/>
          </a:stretch>
        </p:blipFill>
        <p:spPr>
          <a:xfrm>
            <a:off x="4660415" y="3167322"/>
            <a:ext cx="5955030" cy="2475865"/>
          </a:xfrm>
          <a:prstGeom prst="rect">
            <a:avLst/>
          </a:prstGeom>
        </p:spPr>
      </p:pic>
    </p:spTree>
    <p:extLst>
      <p:ext uri="{BB962C8B-B14F-4D97-AF65-F5344CB8AC3E}">
        <p14:creationId xmlns:p14="http://schemas.microsoft.com/office/powerpoint/2010/main" val="97962200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555812" y="181624"/>
            <a:ext cx="6400800" cy="768096"/>
          </a:xfrm>
        </p:spPr>
        <p:txBody>
          <a:bodyPr/>
          <a:lstStyle/>
          <a:p>
            <a:r>
              <a:rPr lang="en-US" sz="2800" dirty="0">
                <a:latin typeface="Arial Black" panose="020B0604020202020204" pitchFamily="34" charset="0"/>
                <a:cs typeface="Arial Black" panose="020B0604020202020204" pitchFamily="34" charset="0"/>
              </a:rPr>
              <a:t>Existing system</a:t>
            </a:r>
            <a:endParaRPr lang="en-US" sz="2800" b="1" dirty="0">
              <a:solidFill>
                <a:schemeClr val="accent6"/>
              </a:solidFill>
              <a:latin typeface="Arial Black" panose="020B0604020202020204" pitchFamily="34" charset="0"/>
              <a:cs typeface="Arial Black" panose="020B0604020202020204" pitchFamily="34" charset="0"/>
            </a:endParaRPr>
          </a:p>
        </p:txBody>
      </p:sp>
      <p:sp>
        <p:nvSpPr>
          <p:cNvPr id="11" name="Title 1">
            <a:extLst>
              <a:ext uri="{FF2B5EF4-FFF2-40B4-BE49-F238E27FC236}">
                <a16:creationId xmlns:a16="http://schemas.microsoft.com/office/drawing/2014/main" id="{29CFC0E1-E3C2-2AB6-EBC5-D426E22B1464}"/>
              </a:ext>
            </a:extLst>
          </p:cNvPr>
          <p:cNvSpPr txBox="1">
            <a:spLocks/>
          </p:cNvSpPr>
          <p:nvPr/>
        </p:nvSpPr>
        <p:spPr>
          <a:xfrm>
            <a:off x="-1129553" y="3682511"/>
            <a:ext cx="6400800" cy="768096"/>
          </a:xfrm>
          <a:prstGeom prst="rect">
            <a:avLst/>
          </a:prstGeom>
        </p:spPr>
        <p:txBody>
          <a:bodyPr vert="horz" lIns="91440" tIns="45720" rIns="91440" bIns="45720" rtlCol="0" anchor="t">
            <a:noAutofit/>
          </a:bodyPr>
          <a:lstStyle>
            <a:lvl1pPr algn="ctr" defTabSz="914400" rtl="0" eaLnBrk="1" latinLnBrk="0" hangingPunct="1">
              <a:lnSpc>
                <a:spcPct val="100000"/>
              </a:lnSpc>
              <a:spcBef>
                <a:spcPct val="0"/>
              </a:spcBef>
              <a:buNone/>
              <a:defRPr sz="4400" b="1" kern="1200" cap="all" baseline="0">
                <a:solidFill>
                  <a:schemeClr val="accent6"/>
                </a:solidFill>
                <a:latin typeface="+mj-lt"/>
                <a:ea typeface="+mj-ea"/>
                <a:cs typeface="+mj-cs"/>
              </a:defRPr>
            </a:lvl1pPr>
          </a:lstStyle>
          <a:p>
            <a:r>
              <a:rPr lang="en-US" sz="2800" dirty="0">
                <a:latin typeface="Arial Black" panose="020B0604020202020204" pitchFamily="34" charset="0"/>
                <a:cs typeface="Arial Black" panose="020B0604020202020204" pitchFamily="34" charset="0"/>
              </a:rPr>
              <a:t>drawbacks</a:t>
            </a:r>
          </a:p>
        </p:txBody>
      </p:sp>
      <p:sp>
        <p:nvSpPr>
          <p:cNvPr id="5" name="TextBox 4">
            <a:extLst>
              <a:ext uri="{FF2B5EF4-FFF2-40B4-BE49-F238E27FC236}">
                <a16:creationId xmlns:a16="http://schemas.microsoft.com/office/drawing/2014/main" id="{1E3325C9-2343-783B-696A-84E24CC0C05C}"/>
              </a:ext>
            </a:extLst>
          </p:cNvPr>
          <p:cNvSpPr txBox="1"/>
          <p:nvPr/>
        </p:nvSpPr>
        <p:spPr>
          <a:xfrm>
            <a:off x="502022" y="628425"/>
            <a:ext cx="6472519" cy="2831544"/>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There are quite some platforms that are present right now which work on a subscription model with limited sources</a:t>
            </a:r>
            <a:r>
              <a:rPr lang="en-US" dirty="0"/>
              <a:t>.</a:t>
            </a:r>
          </a:p>
          <a:p>
            <a:pPr algn="just"/>
            <a:endParaRPr lang="en-US" dirty="0"/>
          </a:p>
          <a:p>
            <a:pPr marL="285750" indent="-285750" algn="just">
              <a:buFont typeface="Arial" panose="020B0604020202020204" pitchFamily="34" charset="0"/>
              <a:buChar char="•"/>
            </a:pPr>
            <a:r>
              <a:rPr lang="en-IN"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old system requires applicants to search through visual media for job opportunities. </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User needs to search for all the vacancies available and segregate them based on their preferred location and job role.  </a:t>
            </a:r>
            <a:endParaRPr lang="en-IN"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B46CB87C-95CC-6BB9-FAAF-123CBB640F75}"/>
              </a:ext>
            </a:extLst>
          </p:cNvPr>
          <p:cNvSpPr txBox="1"/>
          <p:nvPr/>
        </p:nvSpPr>
        <p:spPr>
          <a:xfrm>
            <a:off x="430304" y="4334232"/>
            <a:ext cx="7162800" cy="2523768"/>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most prevailing drawback of the existing work is that it requires a lot of the user’s time and manual work for selection.</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Any platform right now synchronizes the user’s responses and shows the list of all the options that are available in their own site but unlike this our project performs all the analysis and sends a personalized selection of the jobs to the user’s socials.</a:t>
            </a:r>
          </a:p>
          <a:p>
            <a:endParaRPr lang="en-US" dirty="0"/>
          </a:p>
        </p:txBody>
      </p:sp>
    </p:spTree>
    <p:extLst>
      <p:ext uri="{BB962C8B-B14F-4D97-AF65-F5344CB8AC3E}">
        <p14:creationId xmlns:p14="http://schemas.microsoft.com/office/powerpoint/2010/main" val="2952923800"/>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DEC1F-3FF5-7D2E-2A25-2572BEFC482C}"/>
              </a:ext>
            </a:extLst>
          </p:cNvPr>
          <p:cNvSpPr>
            <a:spLocks noGrp="1"/>
          </p:cNvSpPr>
          <p:nvPr>
            <p:ph type="title"/>
          </p:nvPr>
        </p:nvSpPr>
        <p:spPr>
          <a:xfrm>
            <a:off x="779033" y="663029"/>
            <a:ext cx="7549179" cy="768096"/>
          </a:xfrm>
        </p:spPr>
        <p:txBody>
          <a:bodyPr/>
          <a:lstStyle/>
          <a:p>
            <a:r>
              <a:rPr lang="en-US" sz="2800" b="1" dirty="0">
                <a:solidFill>
                  <a:schemeClr val="accent6"/>
                </a:solidFill>
                <a:latin typeface="Arial Black" panose="020B0604020202020204" pitchFamily="34" charset="0"/>
                <a:cs typeface="Arial Black" panose="020B0604020202020204" pitchFamily="34" charset="0"/>
              </a:rPr>
              <a:t>Proposed work</a:t>
            </a:r>
            <a:endParaRPr lang="en-IN" sz="2800" dirty="0"/>
          </a:p>
        </p:txBody>
      </p:sp>
      <p:sp>
        <p:nvSpPr>
          <p:cNvPr id="3" name="Content Placeholder 2">
            <a:extLst>
              <a:ext uri="{FF2B5EF4-FFF2-40B4-BE49-F238E27FC236}">
                <a16:creationId xmlns:a16="http://schemas.microsoft.com/office/drawing/2014/main" id="{432A2B34-249E-FF43-898B-7D6E73BDCB93}"/>
              </a:ext>
            </a:extLst>
          </p:cNvPr>
          <p:cNvSpPr>
            <a:spLocks noGrp="1"/>
          </p:cNvSpPr>
          <p:nvPr>
            <p:ph idx="1"/>
          </p:nvPr>
        </p:nvSpPr>
        <p:spPr>
          <a:xfrm>
            <a:off x="644562" y="1713244"/>
            <a:ext cx="7002870" cy="4614851"/>
          </a:xfrm>
        </p:spPr>
        <p:txBody>
          <a:bodyPr/>
          <a:lstStyle/>
          <a:p>
            <a:pPr marL="285750" indent="-285750">
              <a:spcBef>
                <a:spcPts val="1000"/>
              </a:spcBef>
              <a:buSzPts val="2000"/>
              <a:buFont typeface="Arial" panose="020B0604020202020204" pitchFamily="34" charset="0"/>
              <a:buChar char="•"/>
            </a:pPr>
            <a:r>
              <a:rPr lang="en-US" sz="2000" dirty="0">
                <a:solidFill>
                  <a:srgbClr val="0C0C0C"/>
                </a:solidFill>
                <a:latin typeface="Times New Roman" panose="02020603050405020304"/>
                <a:ea typeface="Times New Roman" panose="02020603050405020304"/>
                <a:cs typeface="Times New Roman" panose="02020603050405020304"/>
                <a:sym typeface="Times New Roman" panose="02020603050405020304"/>
              </a:rPr>
              <a:t>A frontend application is designed where it takes the users input into consideration and after performing a thorough analysis and sends all the updates once a week.</a:t>
            </a:r>
          </a:p>
          <a:p>
            <a:pPr marL="285750" indent="-285750">
              <a:spcBef>
                <a:spcPts val="1000"/>
              </a:spcBef>
              <a:buSzPts val="2000"/>
              <a:buFont typeface="Arial" panose="020B0604020202020204" pitchFamily="34" charset="0"/>
              <a:buChar char="•"/>
            </a:pPr>
            <a:r>
              <a:rPr lang="en-US" sz="2000" dirty="0">
                <a:solidFill>
                  <a:srgbClr val="0C0C0C"/>
                </a:solidFill>
                <a:latin typeface="Times New Roman" panose="02020603050405020304"/>
                <a:ea typeface="Times New Roman" panose="02020603050405020304"/>
                <a:cs typeface="Times New Roman" panose="02020603050405020304"/>
                <a:sym typeface="Times New Roman" panose="02020603050405020304"/>
              </a:rPr>
              <a:t>Our application is a semi-automated process which performs repetitive tasks for the users inputs.</a:t>
            </a:r>
          </a:p>
          <a:p>
            <a:pPr marL="285750" indent="-285750">
              <a:spcBef>
                <a:spcPts val="1000"/>
              </a:spcBef>
              <a:buSzPts val="2000"/>
              <a:buFont typeface="Arial" panose="020B0604020202020204" pitchFamily="34" charset="0"/>
              <a:buChar char="•"/>
            </a:pPr>
            <a:r>
              <a:rPr lang="en-US" sz="2000" dirty="0">
                <a:solidFill>
                  <a:srgbClr val="0C0C0C"/>
                </a:solidFill>
                <a:latin typeface="Times New Roman" panose="02020603050405020304"/>
                <a:ea typeface="Times New Roman" panose="02020603050405020304"/>
                <a:cs typeface="Times New Roman" panose="02020603050405020304"/>
                <a:sym typeface="Times New Roman" panose="02020603050405020304"/>
              </a:rPr>
              <a:t>A notifier and periodic scheduling are added to the application which alerts the user when the job applications are open after every specified interval of time.</a:t>
            </a:r>
          </a:p>
          <a:p>
            <a:pPr marL="285750" indent="-285750">
              <a:spcBef>
                <a:spcPts val="1000"/>
              </a:spcBef>
              <a:buSzPts val="2000"/>
              <a:buFont typeface="Arial" panose="020B0604020202020204" pitchFamily="34" charset="0"/>
              <a:buChar char="•"/>
            </a:pPr>
            <a:r>
              <a:rPr lang="en-US" sz="2000" dirty="0">
                <a:solidFill>
                  <a:srgbClr val="0C0C0C"/>
                </a:solidFill>
                <a:latin typeface="Times New Roman" panose="02020603050405020304"/>
                <a:ea typeface="Times New Roman" panose="02020603050405020304"/>
                <a:cs typeface="Times New Roman" panose="02020603050405020304"/>
                <a:sym typeface="Times New Roman" panose="02020603050405020304"/>
              </a:rPr>
              <a:t>Since it is completely personalized, the frequency of visit is quite low. </a:t>
            </a:r>
          </a:p>
          <a:p>
            <a:endParaRPr lang="en-IN" dirty="0"/>
          </a:p>
        </p:txBody>
      </p:sp>
      <p:sp>
        <p:nvSpPr>
          <p:cNvPr id="4" name="Slide Number Placeholder 3">
            <a:extLst>
              <a:ext uri="{FF2B5EF4-FFF2-40B4-BE49-F238E27FC236}">
                <a16:creationId xmlns:a16="http://schemas.microsoft.com/office/drawing/2014/main" id="{3F3F8F3B-ED6F-1695-F095-636C957664CA}"/>
              </a:ext>
            </a:extLst>
          </p:cNvPr>
          <p:cNvSpPr>
            <a:spLocks noGrp="1"/>
          </p:cNvSpPr>
          <p:nvPr>
            <p:ph type="sldNum" sz="quarter" idx="12"/>
          </p:nvPr>
        </p:nvSpPr>
        <p:spPr/>
        <p:txBody>
          <a:bodyPr/>
          <a:lstStyle/>
          <a:p>
            <a:fld id="{48F63A3B-78C7-47BE-AE5E-E10140E04643}" type="slidenum">
              <a:rPr lang="en-US" smtClean="0"/>
              <a:t>6</a:t>
            </a:fld>
            <a:endParaRPr lang="en-US" dirty="0"/>
          </a:p>
        </p:txBody>
      </p:sp>
    </p:spTree>
    <p:extLst>
      <p:ext uri="{BB962C8B-B14F-4D97-AF65-F5344CB8AC3E}">
        <p14:creationId xmlns:p14="http://schemas.microsoft.com/office/powerpoint/2010/main" val="295984389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a:xfrm>
            <a:off x="621792" y="210312"/>
            <a:ext cx="10671048" cy="768096"/>
          </a:xfrm>
        </p:spPr>
        <p:txBody>
          <a:bodyPr/>
          <a:lstStyle/>
          <a:p>
            <a:r>
              <a:rPr lang="en-IN" altLang="zh-CN" sz="2800" b="1" dirty="0">
                <a:solidFill>
                  <a:schemeClr val="accent6"/>
                </a:solidFill>
                <a:latin typeface="Arial Black" panose="020B0604020202020204" pitchFamily="34" charset="0"/>
                <a:cs typeface="Arial Black" panose="020B0604020202020204" pitchFamily="34" charset="0"/>
              </a:rPr>
              <a:t>Block diagram</a:t>
            </a:r>
            <a:endParaRPr lang="en-US" sz="2800" b="1" dirty="0">
              <a:solidFill>
                <a:schemeClr val="accent6"/>
              </a:solidFill>
              <a:latin typeface="Arial Black" panose="020B0604020202020204" pitchFamily="34" charset="0"/>
              <a:cs typeface="Arial Black" panose="020B0604020202020204" pitchFamily="34" charset="0"/>
            </a:endParaRP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7</a:t>
            </a:fld>
            <a:endParaRPr lang="en-US" dirty="0"/>
          </a:p>
        </p:txBody>
      </p:sp>
      <p:pic>
        <p:nvPicPr>
          <p:cNvPr id="5" name="Content Placeholder 4">
            <a:extLst>
              <a:ext uri="{FF2B5EF4-FFF2-40B4-BE49-F238E27FC236}">
                <a16:creationId xmlns:a16="http://schemas.microsoft.com/office/drawing/2014/main" id="{CC1CF27E-58AA-5E17-F9C4-D698BDE85B55}"/>
              </a:ext>
            </a:extLst>
          </p:cNvPr>
          <p:cNvPicPr>
            <a:picLocks noGrp="1" noChangeAspect="1"/>
          </p:cNvPicPr>
          <p:nvPr>
            <p:ph sz="half" idx="1"/>
          </p:nvPr>
        </p:nvPicPr>
        <p:blipFill>
          <a:blip r:embed="rId2"/>
          <a:stretch>
            <a:fillRect/>
          </a:stretch>
        </p:blipFill>
        <p:spPr>
          <a:xfrm>
            <a:off x="3128682" y="1428306"/>
            <a:ext cx="5477436" cy="5219382"/>
          </a:xfrm>
          <a:prstGeom prst="rect">
            <a:avLst/>
          </a:prstGeom>
        </p:spPr>
      </p:pic>
      <p:sp>
        <p:nvSpPr>
          <p:cNvPr id="9" name="TextBox 8">
            <a:extLst>
              <a:ext uri="{FF2B5EF4-FFF2-40B4-BE49-F238E27FC236}">
                <a16:creationId xmlns:a16="http://schemas.microsoft.com/office/drawing/2014/main" id="{5DE1EE62-319F-5A22-CA01-1F95FF43492B}"/>
              </a:ext>
            </a:extLst>
          </p:cNvPr>
          <p:cNvSpPr txBox="1"/>
          <p:nvPr/>
        </p:nvSpPr>
        <p:spPr>
          <a:xfrm>
            <a:off x="4491318" y="887813"/>
            <a:ext cx="2958353" cy="369332"/>
          </a:xfrm>
          <a:prstGeom prst="rect">
            <a:avLst/>
          </a:prstGeom>
          <a:noFill/>
        </p:spPr>
        <p:txBody>
          <a:bodyPr wrap="square" rtlCol="0">
            <a:spAutoFit/>
          </a:bodyPr>
          <a:lstStyle/>
          <a:p>
            <a:r>
              <a:rPr lang="en-IN" dirty="0"/>
              <a:t>SYSTEM ARCHITECTURE</a:t>
            </a:r>
          </a:p>
        </p:txBody>
      </p:sp>
    </p:spTree>
    <p:extLst>
      <p:ext uri="{BB962C8B-B14F-4D97-AF65-F5344CB8AC3E}">
        <p14:creationId xmlns:p14="http://schemas.microsoft.com/office/powerpoint/2010/main" val="288647473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a:xfrm>
            <a:off x="621792" y="210312"/>
            <a:ext cx="10671048" cy="768096"/>
          </a:xfrm>
        </p:spPr>
        <p:txBody>
          <a:bodyPr/>
          <a:lstStyle/>
          <a:p>
            <a:r>
              <a:rPr lang="en-IN" altLang="zh-CN" sz="2800" b="1" dirty="0">
                <a:solidFill>
                  <a:schemeClr val="accent6"/>
                </a:solidFill>
                <a:latin typeface="Arial Black" panose="020B0604020202020204" pitchFamily="34" charset="0"/>
                <a:cs typeface="Arial Black" panose="020B0604020202020204" pitchFamily="34" charset="0"/>
              </a:rPr>
              <a:t>Block diagram</a:t>
            </a:r>
            <a:endParaRPr lang="en-US" sz="2800" b="1" dirty="0">
              <a:solidFill>
                <a:schemeClr val="accent6"/>
              </a:solidFill>
              <a:latin typeface="Arial Black" panose="020B0604020202020204" pitchFamily="34" charset="0"/>
              <a:cs typeface="Arial Black" panose="020B0604020202020204" pitchFamily="34" charset="0"/>
            </a:endParaRP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8</a:t>
            </a:fld>
            <a:endParaRPr lang="en-US" dirty="0"/>
          </a:p>
        </p:txBody>
      </p:sp>
      <p:sp>
        <p:nvSpPr>
          <p:cNvPr id="9" name="TextBox 8">
            <a:extLst>
              <a:ext uri="{FF2B5EF4-FFF2-40B4-BE49-F238E27FC236}">
                <a16:creationId xmlns:a16="http://schemas.microsoft.com/office/drawing/2014/main" id="{5DE1EE62-319F-5A22-CA01-1F95FF43492B}"/>
              </a:ext>
            </a:extLst>
          </p:cNvPr>
          <p:cNvSpPr txBox="1"/>
          <p:nvPr/>
        </p:nvSpPr>
        <p:spPr>
          <a:xfrm>
            <a:off x="2258786" y="793742"/>
            <a:ext cx="2958353" cy="369332"/>
          </a:xfrm>
          <a:prstGeom prst="rect">
            <a:avLst/>
          </a:prstGeom>
          <a:noFill/>
        </p:spPr>
        <p:txBody>
          <a:bodyPr wrap="square" rtlCol="0">
            <a:spAutoFit/>
          </a:bodyPr>
          <a:lstStyle/>
          <a:p>
            <a:r>
              <a:rPr lang="en-IN" dirty="0"/>
              <a:t>    USE-CASE DIAGRAM</a:t>
            </a:r>
          </a:p>
        </p:txBody>
      </p:sp>
      <p:sp>
        <p:nvSpPr>
          <p:cNvPr id="12" name="TextBox 11">
            <a:extLst>
              <a:ext uri="{FF2B5EF4-FFF2-40B4-BE49-F238E27FC236}">
                <a16:creationId xmlns:a16="http://schemas.microsoft.com/office/drawing/2014/main" id="{71B4C163-A550-586A-5409-F4723DCA27B3}"/>
              </a:ext>
            </a:extLst>
          </p:cNvPr>
          <p:cNvSpPr txBox="1"/>
          <p:nvPr/>
        </p:nvSpPr>
        <p:spPr>
          <a:xfrm>
            <a:off x="7232726" y="794997"/>
            <a:ext cx="2958353" cy="369332"/>
          </a:xfrm>
          <a:prstGeom prst="rect">
            <a:avLst/>
          </a:prstGeom>
          <a:noFill/>
        </p:spPr>
        <p:txBody>
          <a:bodyPr wrap="square" rtlCol="0">
            <a:spAutoFit/>
          </a:bodyPr>
          <a:lstStyle/>
          <a:p>
            <a:r>
              <a:rPr lang="en-IN" dirty="0"/>
              <a:t>STATE CHART DIAGRAM</a:t>
            </a:r>
          </a:p>
        </p:txBody>
      </p:sp>
      <p:pic>
        <p:nvPicPr>
          <p:cNvPr id="13" name="Picture 12">
            <a:extLst>
              <a:ext uri="{FF2B5EF4-FFF2-40B4-BE49-F238E27FC236}">
                <a16:creationId xmlns:a16="http://schemas.microsoft.com/office/drawing/2014/main" id="{706CA4F8-04DA-7A66-FA57-91B2E8AA4E42}"/>
              </a:ext>
            </a:extLst>
          </p:cNvPr>
          <p:cNvPicPr>
            <a:picLocks noGrp="1" noChangeAspect="1"/>
          </p:cNvPicPr>
          <p:nvPr/>
        </p:nvPicPr>
        <p:blipFill>
          <a:blip r:embed="rId2"/>
          <a:stretch>
            <a:fillRect/>
          </a:stretch>
        </p:blipFill>
        <p:spPr>
          <a:xfrm>
            <a:off x="6720021" y="1265890"/>
            <a:ext cx="4055555" cy="5492740"/>
          </a:xfrm>
          <a:prstGeom prst="rect">
            <a:avLst/>
          </a:prstGeom>
          <a:noFill/>
          <a:ln>
            <a:noFill/>
          </a:ln>
        </p:spPr>
      </p:pic>
      <p:pic>
        <p:nvPicPr>
          <p:cNvPr id="7" name="Picture 6">
            <a:extLst>
              <a:ext uri="{FF2B5EF4-FFF2-40B4-BE49-F238E27FC236}">
                <a16:creationId xmlns:a16="http://schemas.microsoft.com/office/drawing/2014/main" id="{265E1489-79B9-E7C7-9280-CF1C19A2C939}"/>
              </a:ext>
            </a:extLst>
          </p:cNvPr>
          <p:cNvPicPr>
            <a:picLocks noChangeAspect="1"/>
          </p:cNvPicPr>
          <p:nvPr/>
        </p:nvPicPr>
        <p:blipFill>
          <a:blip r:embed="rId3"/>
          <a:stretch>
            <a:fillRect/>
          </a:stretch>
        </p:blipFill>
        <p:spPr>
          <a:xfrm>
            <a:off x="442312" y="1450556"/>
            <a:ext cx="6591300" cy="4953000"/>
          </a:xfrm>
          <a:prstGeom prst="rect">
            <a:avLst/>
          </a:prstGeom>
        </p:spPr>
      </p:pic>
    </p:spTree>
    <p:extLst>
      <p:ext uri="{BB962C8B-B14F-4D97-AF65-F5344CB8AC3E}">
        <p14:creationId xmlns:p14="http://schemas.microsoft.com/office/powerpoint/2010/main" val="2088901914"/>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a:xfrm>
            <a:off x="621792" y="210312"/>
            <a:ext cx="10671048" cy="768096"/>
          </a:xfrm>
        </p:spPr>
        <p:txBody>
          <a:bodyPr/>
          <a:lstStyle/>
          <a:p>
            <a:r>
              <a:rPr lang="en-IN" altLang="zh-CN" sz="2800" b="1" dirty="0">
                <a:solidFill>
                  <a:schemeClr val="accent6"/>
                </a:solidFill>
                <a:latin typeface="Arial Black" panose="020B0604020202020204" pitchFamily="34" charset="0"/>
                <a:cs typeface="Arial Black" panose="020B0604020202020204" pitchFamily="34" charset="0"/>
              </a:rPr>
              <a:t>Block diagram</a:t>
            </a:r>
            <a:endParaRPr lang="en-US" sz="2800" b="1" dirty="0">
              <a:solidFill>
                <a:schemeClr val="accent6"/>
              </a:solidFill>
              <a:latin typeface="Arial Black" panose="020B0604020202020204" pitchFamily="34" charset="0"/>
              <a:cs typeface="Arial Black" panose="020B0604020202020204" pitchFamily="34" charset="0"/>
            </a:endParaRP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9</a:t>
            </a:fld>
            <a:endParaRPr lang="en-US" dirty="0"/>
          </a:p>
        </p:txBody>
      </p:sp>
      <p:sp>
        <p:nvSpPr>
          <p:cNvPr id="9" name="TextBox 8">
            <a:extLst>
              <a:ext uri="{FF2B5EF4-FFF2-40B4-BE49-F238E27FC236}">
                <a16:creationId xmlns:a16="http://schemas.microsoft.com/office/drawing/2014/main" id="{5DE1EE62-319F-5A22-CA01-1F95FF43492B}"/>
              </a:ext>
            </a:extLst>
          </p:cNvPr>
          <p:cNvSpPr txBox="1"/>
          <p:nvPr/>
        </p:nvSpPr>
        <p:spPr>
          <a:xfrm>
            <a:off x="4491318" y="887813"/>
            <a:ext cx="2958353" cy="369332"/>
          </a:xfrm>
          <a:prstGeom prst="rect">
            <a:avLst/>
          </a:prstGeom>
          <a:noFill/>
        </p:spPr>
        <p:txBody>
          <a:bodyPr wrap="square" rtlCol="0">
            <a:spAutoFit/>
          </a:bodyPr>
          <a:lstStyle/>
          <a:p>
            <a:r>
              <a:rPr lang="en-US" dirty="0"/>
              <a:t>    C</a:t>
            </a:r>
            <a:r>
              <a:rPr lang="en-IN" dirty="0"/>
              <a:t>LASS DIAGRAM</a:t>
            </a:r>
          </a:p>
        </p:txBody>
      </p:sp>
      <p:pic>
        <p:nvPicPr>
          <p:cNvPr id="3" name="Picture 2">
            <a:extLst>
              <a:ext uri="{FF2B5EF4-FFF2-40B4-BE49-F238E27FC236}">
                <a16:creationId xmlns:a16="http://schemas.microsoft.com/office/drawing/2014/main" id="{65248C61-1386-B14A-9F1B-A46A8747722D}"/>
              </a:ext>
            </a:extLst>
          </p:cNvPr>
          <p:cNvPicPr>
            <a:picLocks noChangeAspect="1"/>
          </p:cNvPicPr>
          <p:nvPr/>
        </p:nvPicPr>
        <p:blipFill rotWithShape="1">
          <a:blip r:embed="rId2"/>
          <a:srcRect l="39355" t="27948" r="14971" b="12565"/>
          <a:stretch/>
        </p:blipFill>
        <p:spPr bwMode="auto">
          <a:xfrm>
            <a:off x="2904563" y="1396319"/>
            <a:ext cx="6013847" cy="500448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93987969"/>
      </p:ext>
    </p:extLst>
  </p:cSld>
  <p:clrMapOvr>
    <a:masterClrMapping/>
  </p:clrMapOvr>
  <p:transition spd="slow">
    <p:wipe/>
  </p:transition>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Color-Block_Win32_jx_v9.potx" id="{B1D493D9-AF74-4AD6-8F0C-5B1308D7041B}" vid="{1AA99070-5A1F-42D2-9F5B-E7354C9646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{D54217B0-C17E-4899-8DB0-7EF1AE71719B}tf78438558_win32</Template>
  <TotalTime>679</TotalTime>
  <Words>1109</Words>
  <Application>Microsoft Office PowerPoint</Application>
  <PresentationFormat>Widescreen</PresentationFormat>
  <Paragraphs>99</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Arial Black</vt:lpstr>
      <vt:lpstr>Century Gothic</vt:lpstr>
      <vt:lpstr>Sabon Next LT</vt:lpstr>
      <vt:lpstr>Times New Roman</vt:lpstr>
      <vt:lpstr>Wingdings</vt:lpstr>
      <vt:lpstr>Office Theme</vt:lpstr>
      <vt:lpstr>ONLINE JOB NOTIFIER</vt:lpstr>
      <vt:lpstr>PowerPoint Presentation</vt:lpstr>
      <vt:lpstr>Abstract</vt:lpstr>
      <vt:lpstr>Introduction</vt:lpstr>
      <vt:lpstr>Existing system</vt:lpstr>
      <vt:lpstr>Proposed work</vt:lpstr>
      <vt:lpstr>Block diagram</vt:lpstr>
      <vt:lpstr>Block diagram</vt:lpstr>
      <vt:lpstr>Block diagram</vt:lpstr>
      <vt:lpstr>Software and hardware requirements</vt:lpstr>
      <vt:lpstr>implementation</vt:lpstr>
      <vt:lpstr>implementation</vt:lpstr>
      <vt:lpstr>implementation</vt:lpstr>
      <vt:lpstr>results</vt:lpstr>
      <vt:lpstr>results</vt:lpstr>
      <vt:lpstr>conclusion </vt:lpstr>
      <vt:lpstr>FUTURE SCOPE</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JOB NOTIFIER</dc:title>
  <dc:subject/>
  <dc:creator>Srilekha Devineedi</dc:creator>
  <cp:lastModifiedBy>Srilekha Devineedi</cp:lastModifiedBy>
  <cp:revision>20</cp:revision>
  <dcterms:created xsi:type="dcterms:W3CDTF">2023-03-26T13:03:19Z</dcterms:created>
  <dcterms:modified xsi:type="dcterms:W3CDTF">2023-04-14T18:04:23Z</dcterms:modified>
</cp:coreProperties>
</file>